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7" r:id="rId3"/>
    <p:sldId id="286" r:id="rId4"/>
    <p:sldId id="269" r:id="rId5"/>
    <p:sldId id="284" r:id="rId6"/>
    <p:sldId id="287" r:id="rId7"/>
    <p:sldId id="288" r:id="rId8"/>
    <p:sldId id="289" r:id="rId9"/>
    <p:sldId id="272" r:id="rId10"/>
    <p:sldId id="275" r:id="rId11"/>
    <p:sldId id="277" r:id="rId12"/>
    <p:sldId id="302" r:id="rId13"/>
    <p:sldId id="281" r:id="rId14"/>
    <p:sldId id="298" r:id="rId15"/>
    <p:sldId id="290" r:id="rId16"/>
    <p:sldId id="291" r:id="rId17"/>
    <p:sldId id="292" r:id="rId18"/>
    <p:sldId id="293" r:id="rId19"/>
    <p:sldId id="294" r:id="rId20"/>
    <p:sldId id="295" r:id="rId21"/>
    <p:sldId id="296" r:id="rId22"/>
    <p:sldId id="297" r:id="rId23"/>
    <p:sldId id="299" r:id="rId24"/>
    <p:sldId id="300" r:id="rId25"/>
    <p:sldId id="30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2" autoAdjust="0"/>
    <p:restoredTop sz="94703" autoAdjust="0"/>
  </p:normalViewPr>
  <p:slideViewPr>
    <p:cSldViewPr>
      <p:cViewPr varScale="1">
        <p:scale>
          <a:sx n="64" d="100"/>
          <a:sy n="64" d="100"/>
        </p:scale>
        <p:origin x="-936"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27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F932DB-143E-4DEE-B12F-EECFDF3D034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372524-CFF3-4CBE-9C6C-040D08A1002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32ED01-AD6F-4212-B53D-B92175D7922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E84102-8E3C-4FD1-9BC8-C64B61EA2A1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731402-1557-4CCE-8982-07BB3043221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7ECE9B-BF12-44C9-A32E-0EA806555EA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EF22CD-7C2D-4F86-8A5E-B94BB49310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232D1C7-5DFD-46E5-97D9-6F305A9D375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DEDC1D9-F14F-4C34-9CEC-A6CADB8A76F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3D91DCB-754C-46EF-8CC3-C13CDAFB492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E4F9B5-4E5A-467F-AF31-8062FFB3425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C1A050-90DB-4B6E-B670-A9CEB2C7B94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066800"/>
            <a:ext cx="8229600" cy="5059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1C748C3-5AFA-4EB3-830B-820E7D64411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cs typeface="Arial" charset="0"/>
        </a:defRPr>
      </a:lvl2pPr>
      <a:lvl3pPr algn="ctr" rtl="0" fontAlgn="base">
        <a:spcBef>
          <a:spcPct val="0"/>
        </a:spcBef>
        <a:spcAft>
          <a:spcPct val="0"/>
        </a:spcAft>
        <a:defRPr sz="3200">
          <a:solidFill>
            <a:schemeClr val="tx2"/>
          </a:solidFill>
          <a:latin typeface="Arial" charset="0"/>
          <a:cs typeface="Arial" charset="0"/>
        </a:defRPr>
      </a:lvl3pPr>
      <a:lvl4pPr algn="ctr" rtl="0" fontAlgn="base">
        <a:spcBef>
          <a:spcPct val="0"/>
        </a:spcBef>
        <a:spcAft>
          <a:spcPct val="0"/>
        </a:spcAft>
        <a:defRPr sz="3200">
          <a:solidFill>
            <a:schemeClr val="tx2"/>
          </a:solidFill>
          <a:latin typeface="Arial" charset="0"/>
          <a:cs typeface="Arial" charset="0"/>
        </a:defRPr>
      </a:lvl4pPr>
      <a:lvl5pPr algn="ctr" rtl="0" fontAlgn="base">
        <a:spcBef>
          <a:spcPct val="0"/>
        </a:spcBef>
        <a:spcAft>
          <a:spcPct val="0"/>
        </a:spcAft>
        <a:defRPr sz="3200">
          <a:solidFill>
            <a:schemeClr val="tx2"/>
          </a:solidFill>
          <a:latin typeface="Arial" charset="0"/>
          <a:cs typeface="Arial" charset="0"/>
        </a:defRPr>
      </a:lvl5pPr>
      <a:lvl6pPr marL="457200" algn="ctr" rtl="0" fontAlgn="base">
        <a:spcBef>
          <a:spcPct val="0"/>
        </a:spcBef>
        <a:spcAft>
          <a:spcPct val="0"/>
        </a:spcAft>
        <a:defRPr sz="3200">
          <a:solidFill>
            <a:schemeClr val="tx2"/>
          </a:solidFill>
          <a:latin typeface="Arial" charset="0"/>
          <a:cs typeface="Arial" charset="0"/>
        </a:defRPr>
      </a:lvl6pPr>
      <a:lvl7pPr marL="914400" algn="ctr" rtl="0" fontAlgn="base">
        <a:spcBef>
          <a:spcPct val="0"/>
        </a:spcBef>
        <a:spcAft>
          <a:spcPct val="0"/>
        </a:spcAft>
        <a:defRPr sz="3200">
          <a:solidFill>
            <a:schemeClr val="tx2"/>
          </a:solidFill>
          <a:latin typeface="Arial" charset="0"/>
          <a:cs typeface="Arial" charset="0"/>
        </a:defRPr>
      </a:lvl7pPr>
      <a:lvl8pPr marL="1371600" algn="ctr" rtl="0" fontAlgn="base">
        <a:spcBef>
          <a:spcPct val="0"/>
        </a:spcBef>
        <a:spcAft>
          <a:spcPct val="0"/>
        </a:spcAft>
        <a:defRPr sz="3200">
          <a:solidFill>
            <a:schemeClr val="tx2"/>
          </a:solidFill>
          <a:latin typeface="Arial" charset="0"/>
          <a:cs typeface="Arial" charset="0"/>
        </a:defRPr>
      </a:lvl8pPr>
      <a:lvl9pPr marL="1828800" algn="ctr" rtl="0" fontAlgn="base">
        <a:spcBef>
          <a:spcPct val="0"/>
        </a:spcBef>
        <a:spcAft>
          <a:spcPct val="0"/>
        </a:spcAft>
        <a:defRPr sz="32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1600">
          <a:solidFill>
            <a:schemeClr val="tx1"/>
          </a:solidFill>
          <a:latin typeface="+mn-lt"/>
          <a:ea typeface="+mn-ea"/>
          <a:cs typeface="+mn-cs"/>
        </a:defRPr>
      </a:lvl1pPr>
      <a:lvl2pPr marL="742950" indent="-285750" algn="l" rtl="0" fontAlgn="base">
        <a:spcBef>
          <a:spcPct val="20000"/>
        </a:spcBef>
        <a:spcAft>
          <a:spcPct val="0"/>
        </a:spcAft>
        <a:buChar char="–"/>
        <a:defRPr sz="1400">
          <a:solidFill>
            <a:schemeClr val="tx1"/>
          </a:solidFill>
          <a:latin typeface="+mn-lt"/>
          <a:cs typeface="+mn-cs"/>
        </a:defRPr>
      </a:lvl2pPr>
      <a:lvl3pPr marL="1143000" indent="-228600" algn="l" rtl="0" fontAlgn="base">
        <a:spcBef>
          <a:spcPct val="20000"/>
        </a:spcBef>
        <a:spcAft>
          <a:spcPct val="0"/>
        </a:spcAft>
        <a:buChar char="•"/>
        <a:defRPr sz="1200">
          <a:solidFill>
            <a:schemeClr val="tx1"/>
          </a:solidFill>
          <a:latin typeface="+mn-lt"/>
          <a:cs typeface="+mn-cs"/>
        </a:defRPr>
      </a:lvl3pPr>
      <a:lvl4pPr marL="1600200" indent="-228600" algn="l" rtl="0" fontAlgn="base">
        <a:spcBef>
          <a:spcPct val="20000"/>
        </a:spcBef>
        <a:spcAft>
          <a:spcPct val="0"/>
        </a:spcAft>
        <a:buChar char="–"/>
        <a:defRPr sz="1400">
          <a:solidFill>
            <a:schemeClr val="tx1"/>
          </a:solidFill>
          <a:latin typeface="+mn-lt"/>
          <a:cs typeface="+mn-cs"/>
        </a:defRPr>
      </a:lvl4pPr>
      <a:lvl5pPr marL="2057400" indent="-228600" algn="l" rtl="0" fontAlgn="base">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7772400" cy="2914650"/>
          </a:xfrm>
        </p:spPr>
        <p:txBody>
          <a:bodyPr/>
          <a:lstStyle/>
          <a:p>
            <a:r>
              <a:rPr lang="en-US" sz="2400"/>
              <a:t>Santa Clara County Bar Association</a:t>
            </a:r>
            <a:br>
              <a:rPr lang="en-US" sz="2400"/>
            </a:br>
            <a:r>
              <a:rPr lang="en-US" sz="2400"/>
              <a:t/>
            </a:r>
            <a:br>
              <a:rPr lang="en-US" sz="2400"/>
            </a:br>
            <a:r>
              <a:rPr lang="en-US" sz="2400"/>
              <a:t/>
            </a:r>
            <a:br>
              <a:rPr lang="en-US" sz="2400"/>
            </a:br>
            <a:r>
              <a:rPr lang="en-US" sz="3000"/>
              <a:t>“What Every Business Lawyer Needs To Know About Bankruptcy”</a:t>
            </a:r>
            <a:r>
              <a:rPr lang="en-US"/>
              <a:t/>
            </a:r>
            <a:br>
              <a:rPr lang="en-US"/>
            </a:br>
            <a:r>
              <a:rPr lang="en-US" sz="2400"/>
              <a:t>or</a:t>
            </a:r>
            <a:br>
              <a:rPr lang="en-US" sz="2400"/>
            </a:br>
            <a:r>
              <a:rPr lang="en-US" sz="1600"/>
              <a:t>“What the Frog Needs to Know About the Scorpion at the Riverbank”</a:t>
            </a:r>
          </a:p>
        </p:txBody>
      </p:sp>
      <p:sp>
        <p:nvSpPr>
          <p:cNvPr id="2051" name="Rectangle 3"/>
          <p:cNvSpPr>
            <a:spLocks noGrp="1" noChangeArrowheads="1"/>
          </p:cNvSpPr>
          <p:nvPr>
            <p:ph type="subTitle" idx="1"/>
          </p:nvPr>
        </p:nvSpPr>
        <p:spPr/>
        <p:txBody>
          <a:bodyPr/>
          <a:lstStyle/>
          <a:p>
            <a:pPr>
              <a:lnSpc>
                <a:spcPct val="90000"/>
              </a:lnSpc>
            </a:pPr>
            <a:r>
              <a:rPr lang="en-US" sz="2000"/>
              <a:t>May 18, 2010</a:t>
            </a:r>
            <a:br>
              <a:rPr lang="en-US" sz="2000"/>
            </a:br>
            <a:r>
              <a:rPr lang="en-US" sz="2000"/>
              <a:t>5:30 pm</a:t>
            </a:r>
          </a:p>
          <a:p>
            <a:pPr>
              <a:lnSpc>
                <a:spcPct val="90000"/>
              </a:lnSpc>
            </a:pPr>
            <a:endParaRPr lang="en-US" sz="2000"/>
          </a:p>
          <a:p>
            <a:pPr>
              <a:lnSpc>
                <a:spcPct val="90000"/>
              </a:lnSpc>
            </a:pPr>
            <a:r>
              <a:rPr lang="en-US" sz="2000"/>
              <a:t>Patrick M. Costello</a:t>
            </a:r>
            <a:br>
              <a:rPr lang="en-US" sz="2000"/>
            </a:br>
            <a:r>
              <a:rPr lang="en-US" sz="2000"/>
              <a:t>Vectis Law Group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A2E1F1-BBF3-425A-95DF-0D566B32C73A}" type="slidenum">
              <a:rPr lang="en-US"/>
              <a:pPr/>
              <a:t>10</a:t>
            </a:fld>
            <a:endParaRPr lang="en-US"/>
          </a:p>
        </p:txBody>
      </p:sp>
      <p:sp>
        <p:nvSpPr>
          <p:cNvPr id="21506" name="Rectangle 2"/>
          <p:cNvSpPr>
            <a:spLocks noGrp="1" noChangeArrowheads="1"/>
          </p:cNvSpPr>
          <p:nvPr>
            <p:ph type="title"/>
          </p:nvPr>
        </p:nvSpPr>
        <p:spPr>
          <a:xfrm>
            <a:off x="457200" y="228600"/>
            <a:ext cx="8229600" cy="685800"/>
          </a:xfrm>
        </p:spPr>
        <p:txBody>
          <a:bodyPr/>
          <a:lstStyle/>
          <a:p>
            <a:r>
              <a:rPr lang="en-US" sz="2800"/>
              <a:t>The Automatic Stay (Continued)</a:t>
            </a:r>
          </a:p>
        </p:txBody>
      </p:sp>
      <p:sp>
        <p:nvSpPr>
          <p:cNvPr id="21507" name="Rectangle 3"/>
          <p:cNvSpPr>
            <a:spLocks noGrp="1" noChangeArrowheads="1"/>
          </p:cNvSpPr>
          <p:nvPr>
            <p:ph type="body" idx="1"/>
          </p:nvPr>
        </p:nvSpPr>
        <p:spPr/>
        <p:txBody>
          <a:bodyPr/>
          <a:lstStyle/>
          <a:p>
            <a:r>
              <a:rPr lang="en-US"/>
              <a:t>The stay has the power and force of a court injunction without any requirement of advance notice or service on creditors or other entities.</a:t>
            </a:r>
          </a:p>
          <a:p>
            <a:r>
              <a:rPr lang="en-US"/>
              <a:t>Actions in violation of the stay are typically held to be void and with effect, but can also result in liability for damages for contempt.</a:t>
            </a:r>
          </a:p>
          <a:p>
            <a:r>
              <a:rPr lang="en-US"/>
              <a:t>There are multiple exceptions to the stay, </a:t>
            </a:r>
            <a:r>
              <a:rPr lang="en-US" u="sng"/>
              <a:t>i.e.</a:t>
            </a:r>
            <a:r>
              <a:rPr lang="en-US"/>
              <a:t>, acts that are permitted, but none of which are likely to apply to the business client.</a:t>
            </a:r>
          </a:p>
          <a:p>
            <a:r>
              <a:rPr lang="en-US"/>
              <a:t>The stay against any acts to (i) exercise control over property of the estate and (ii) recover on a pre-petition debt are very broad and powerful.</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6188B3-A61A-4E22-B91F-5EEDFBD9EA1B}" type="slidenum">
              <a:rPr lang="en-US"/>
              <a:pPr/>
              <a:t>11</a:t>
            </a:fld>
            <a:endParaRPr lang="en-US"/>
          </a:p>
        </p:txBody>
      </p:sp>
      <p:sp>
        <p:nvSpPr>
          <p:cNvPr id="23554" name="Rectangle 2"/>
          <p:cNvSpPr>
            <a:spLocks noGrp="1" noChangeArrowheads="1"/>
          </p:cNvSpPr>
          <p:nvPr>
            <p:ph type="title"/>
          </p:nvPr>
        </p:nvSpPr>
        <p:spPr>
          <a:xfrm>
            <a:off x="457200" y="228600"/>
            <a:ext cx="8229600" cy="685800"/>
          </a:xfrm>
        </p:spPr>
        <p:txBody>
          <a:bodyPr/>
          <a:lstStyle/>
          <a:p>
            <a:r>
              <a:rPr lang="en-US" sz="2800" dirty="0"/>
              <a:t>The Automatic Stay (Continued)</a:t>
            </a:r>
          </a:p>
        </p:txBody>
      </p:sp>
      <p:sp>
        <p:nvSpPr>
          <p:cNvPr id="23555" name="Rectangle 3"/>
          <p:cNvSpPr>
            <a:spLocks noGrp="1" noChangeArrowheads="1"/>
          </p:cNvSpPr>
          <p:nvPr>
            <p:ph type="body" idx="1"/>
          </p:nvPr>
        </p:nvSpPr>
        <p:spPr>
          <a:xfrm>
            <a:off x="457200" y="990600"/>
            <a:ext cx="8229600" cy="5135563"/>
          </a:xfrm>
        </p:spPr>
        <p:txBody>
          <a:bodyPr/>
          <a:lstStyle/>
          <a:p>
            <a:r>
              <a:rPr lang="en-US" dirty="0"/>
              <a:t>Impact on Business Client</a:t>
            </a:r>
          </a:p>
          <a:p>
            <a:pPr lvl="1"/>
            <a:r>
              <a:rPr lang="en-US" dirty="0"/>
              <a:t>No collection activities on debt, including notices of delinquency or default, against debtor.</a:t>
            </a:r>
          </a:p>
          <a:p>
            <a:pPr lvl="2"/>
            <a:r>
              <a:rPr lang="en-US" dirty="0"/>
              <a:t>Does not stay collection against non-debtors, </a:t>
            </a:r>
            <a:r>
              <a:rPr lang="en-US" u="sng" dirty="0"/>
              <a:t>i.e.</a:t>
            </a:r>
            <a:r>
              <a:rPr lang="en-US" dirty="0"/>
              <a:t>, guarantor or letter of credit.</a:t>
            </a:r>
          </a:p>
          <a:p>
            <a:pPr lvl="1"/>
            <a:r>
              <a:rPr lang="en-US" dirty="0"/>
              <a:t>No termination of a contract to which the debtor is a party.</a:t>
            </a:r>
          </a:p>
          <a:p>
            <a:pPr lvl="1"/>
            <a:r>
              <a:rPr lang="en-US" dirty="0"/>
              <a:t>No reclamation of goods.</a:t>
            </a:r>
          </a:p>
          <a:p>
            <a:pPr lvl="2"/>
            <a:r>
              <a:rPr lang="en-US" dirty="0"/>
              <a:t>Although stoppage of goods during shipment is permissible if it is your carrier rather than debtor’s.</a:t>
            </a:r>
          </a:p>
          <a:p>
            <a:pPr lvl="1"/>
            <a:r>
              <a:rPr lang="en-US" dirty="0"/>
              <a:t>No setoffs.</a:t>
            </a:r>
          </a:p>
          <a:p>
            <a:pPr lvl="2"/>
            <a:r>
              <a:rPr lang="en-US" dirty="0"/>
              <a:t>While setoff is stayed, the right is not lost and can be asserted as secured claim or relief from stay may be obtained to allow setoff.</a:t>
            </a:r>
          </a:p>
          <a:p>
            <a:pPr lvl="2"/>
            <a:r>
              <a:rPr lang="en-US" dirty="0"/>
              <a:t>Must be vigilant to ensure this setoff right is not lost. It can be lost by (</a:t>
            </a:r>
            <a:r>
              <a:rPr lang="en-US" dirty="0" err="1"/>
              <a:t>i</a:t>
            </a:r>
            <a:r>
              <a:rPr lang="en-US" dirty="0"/>
              <a:t>) failure to properly reflect in a proof of claim, or (ii) plan provisions.</a:t>
            </a:r>
          </a:p>
          <a:p>
            <a:pPr lvl="2"/>
            <a:r>
              <a:rPr lang="en-US" dirty="0"/>
              <a:t>Stay of setoff may be problematic where business relationship involves material credits to debtor, </a:t>
            </a:r>
            <a:r>
              <a:rPr lang="en-US" u="sng" dirty="0"/>
              <a:t>e.g.</a:t>
            </a:r>
            <a:r>
              <a:rPr lang="en-US" dirty="0"/>
              <a:t>, </a:t>
            </a:r>
            <a:r>
              <a:rPr lang="en-US" dirty="0" smtClean="0"/>
              <a:t>returns </a:t>
            </a:r>
            <a:r>
              <a:rPr lang="en-US" dirty="0"/>
              <a:t>or sales incentive programs.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D37CFD1-748F-432E-BA1C-69458C3392E3}" type="slidenum">
              <a:rPr lang="en-US"/>
              <a:pPr/>
              <a:t>12</a:t>
            </a:fld>
            <a:endParaRPr lang="en-US"/>
          </a:p>
        </p:txBody>
      </p:sp>
      <p:sp>
        <p:nvSpPr>
          <p:cNvPr id="53250" name="Rectangle 2"/>
          <p:cNvSpPr>
            <a:spLocks noGrp="1" noChangeArrowheads="1"/>
          </p:cNvSpPr>
          <p:nvPr>
            <p:ph type="title"/>
          </p:nvPr>
        </p:nvSpPr>
        <p:spPr/>
        <p:txBody>
          <a:bodyPr/>
          <a:lstStyle/>
          <a:p>
            <a:r>
              <a:rPr lang="en-US"/>
              <a:t>Practice Pointers</a:t>
            </a:r>
          </a:p>
        </p:txBody>
      </p:sp>
      <p:sp>
        <p:nvSpPr>
          <p:cNvPr id="53251" name="Rectangle 3"/>
          <p:cNvSpPr>
            <a:spLocks noGrp="1" noChangeArrowheads="1"/>
          </p:cNvSpPr>
          <p:nvPr>
            <p:ph type="body" idx="1"/>
          </p:nvPr>
        </p:nvSpPr>
        <p:spPr/>
        <p:txBody>
          <a:bodyPr/>
          <a:lstStyle/>
          <a:p>
            <a:r>
              <a:rPr lang="en-US" dirty="0"/>
              <a:t>Having the debtor in default can have important consequences on the non-debtor’s liabilities under a contract.</a:t>
            </a:r>
          </a:p>
          <a:p>
            <a:r>
              <a:rPr lang="en-US" dirty="0"/>
              <a:t>Consider the following drafting points:</a:t>
            </a:r>
          </a:p>
          <a:p>
            <a:pPr marL="762000" lvl="1" indent="-304800">
              <a:buFontTx/>
              <a:buAutoNum type="arabicPeriod"/>
            </a:pPr>
            <a:r>
              <a:rPr lang="en-US" dirty="0"/>
              <a:t>Have default for material performance default, </a:t>
            </a:r>
            <a:r>
              <a:rPr lang="en-US" u="sng" dirty="0"/>
              <a:t>i.e.</a:t>
            </a:r>
            <a:r>
              <a:rPr lang="en-US" dirty="0"/>
              <a:t>, non-payment or other </a:t>
            </a:r>
            <a:r>
              <a:rPr lang="en-US" dirty="0" smtClean="0"/>
              <a:t>non-performance, </a:t>
            </a:r>
            <a:r>
              <a:rPr lang="en-US" dirty="0"/>
              <a:t>be automatic: specifically, do not require written notice as a condition to event of default so stay does not prevent an event of default.</a:t>
            </a:r>
            <a:br>
              <a:rPr lang="en-US" dirty="0"/>
            </a:br>
            <a:r>
              <a:rPr lang="en-US" dirty="0"/>
              <a:t>̶    See discussion under </a:t>
            </a:r>
            <a:r>
              <a:rPr lang="en-US" dirty="0" err="1"/>
              <a:t>Executory</a:t>
            </a:r>
            <a:r>
              <a:rPr lang="en-US" dirty="0"/>
              <a:t> Contracts for related drafting suggestions.</a:t>
            </a:r>
          </a:p>
          <a:p>
            <a:pPr marL="762000" lvl="1" indent="-304800">
              <a:buFontTx/>
              <a:buAutoNum type="arabicPeriod"/>
            </a:pPr>
            <a:r>
              <a:rPr lang="en-US" dirty="0"/>
              <a:t>Consider obvious credit enhancement measures such as third party guarantees, security interests, and letters of credit</a:t>
            </a:r>
            <a:r>
              <a:rPr lang="en-US" dirty="0" smtClean="0"/>
              <a:t>.</a:t>
            </a:r>
            <a:endParaRPr lang="en-US" dirty="0"/>
          </a:p>
          <a:p>
            <a:pPr marL="762000" lvl="1" indent="-30480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D26341F-4999-4DBD-9352-5E284B580BCD}" type="slidenum">
              <a:rPr lang="en-US"/>
              <a:pPr/>
              <a:t>13</a:t>
            </a:fld>
            <a:endParaRPr lang="en-US"/>
          </a:p>
        </p:txBody>
      </p:sp>
      <p:sp>
        <p:nvSpPr>
          <p:cNvPr id="27650" name="Rectangle 2"/>
          <p:cNvSpPr>
            <a:spLocks noGrp="1" noChangeArrowheads="1"/>
          </p:cNvSpPr>
          <p:nvPr>
            <p:ph type="title"/>
          </p:nvPr>
        </p:nvSpPr>
        <p:spPr>
          <a:xfrm>
            <a:off x="457200" y="0"/>
            <a:ext cx="8229600" cy="685800"/>
          </a:xfrm>
        </p:spPr>
        <p:txBody>
          <a:bodyPr/>
          <a:lstStyle/>
          <a:p>
            <a:r>
              <a:rPr lang="en-US"/>
              <a:t>Ipso Facto Clauses</a:t>
            </a:r>
          </a:p>
        </p:txBody>
      </p:sp>
      <p:sp>
        <p:nvSpPr>
          <p:cNvPr id="27651" name="Rectangle 3"/>
          <p:cNvSpPr>
            <a:spLocks noGrp="1" noChangeArrowheads="1"/>
          </p:cNvSpPr>
          <p:nvPr>
            <p:ph type="body" idx="1"/>
          </p:nvPr>
        </p:nvSpPr>
        <p:spPr>
          <a:xfrm>
            <a:off x="457200" y="609600"/>
            <a:ext cx="8229600" cy="5516563"/>
          </a:xfrm>
        </p:spPr>
        <p:txBody>
          <a:bodyPr/>
          <a:lstStyle/>
          <a:p>
            <a:pPr marL="609600" indent="-609600">
              <a:buFontTx/>
              <a:buNone/>
            </a:pPr>
            <a:r>
              <a:rPr lang="en-US" dirty="0"/>
              <a:t>Ipso Facto = by reason of the mere fact itself.</a:t>
            </a:r>
          </a:p>
          <a:p>
            <a:pPr marL="609600" indent="-609600"/>
            <a:r>
              <a:rPr lang="en-US" dirty="0"/>
              <a:t>11 USC §365(c): Neither lease nor </a:t>
            </a:r>
            <a:r>
              <a:rPr lang="en-US" dirty="0" err="1"/>
              <a:t>executory</a:t>
            </a:r>
            <a:r>
              <a:rPr lang="en-US" dirty="0"/>
              <a:t> contract nor any right or obligation there under can be terminated or modified based solely on a provision that is conditioned on the insolvency or financial condition of the debtor at any time prior to the closing of the case, the commencement of a bankruptcy case or the appointment of a trustee in the case or custodian (</a:t>
            </a:r>
            <a:r>
              <a:rPr lang="en-US" u="sng" dirty="0"/>
              <a:t>e.g.</a:t>
            </a:r>
            <a:r>
              <a:rPr lang="en-US" dirty="0"/>
              <a:t>, receiver) before the case.</a:t>
            </a:r>
          </a:p>
          <a:p>
            <a:pPr marL="990600" lvl="1" indent="-533400"/>
            <a:r>
              <a:rPr lang="en-US" sz="1500" dirty="0"/>
              <a:t>Does not apply to a “personal services” contract or a debt financing or financial accommodation agreement.</a:t>
            </a:r>
          </a:p>
          <a:p>
            <a:pPr marL="609600" indent="-609600"/>
            <a:r>
              <a:rPr lang="en-US" dirty="0"/>
              <a:t>11 USC §541(c)(</a:t>
            </a:r>
            <a:r>
              <a:rPr lang="en-US" dirty="0" err="1"/>
              <a:t>i</a:t>
            </a:r>
            <a:r>
              <a:rPr lang="en-US" dirty="0"/>
              <a:t>): Property of the debtor becomes property of the estate notwithstanding any provision in an agreement, transfer </a:t>
            </a:r>
            <a:r>
              <a:rPr lang="en-US" dirty="0" smtClean="0"/>
              <a:t>instrument, </a:t>
            </a:r>
            <a:r>
              <a:rPr lang="en-US" dirty="0"/>
              <a:t>or applicable non-bankruptcy law that is conditioned on the insolvency or financial condition of the debtor, or appointment of trustee or custodian and that effect a forfeiture, modification or termination of the debtor’s interest in property.</a:t>
            </a:r>
          </a:p>
          <a:p>
            <a:pPr marL="609600" indent="-609600"/>
            <a:r>
              <a:rPr lang="en-US" dirty="0"/>
              <a:t>The rationale for “ipso facto” provisions is that mere insolvency, financial condition or bankruptcy does not mean that the debtor has not and will not fully perform its obligation: insolvency or bankruptcy does not mean that the non-debtor will not receive the benefit of its bargain. Tying the debtor’s rights under an agreement to the status, </a:t>
            </a:r>
            <a:r>
              <a:rPr lang="en-US" u="sng" dirty="0"/>
              <a:t>i.e.</a:t>
            </a:r>
            <a:r>
              <a:rPr lang="en-US" dirty="0"/>
              <a:t>, insolvent or bankrupt, rather than performance is likely to effect a forfeiture.</a:t>
            </a:r>
          </a:p>
          <a:p>
            <a:pPr marL="609600" indent="-609600"/>
            <a:r>
              <a:rPr lang="en-US" dirty="0"/>
              <a:t>§365(e) effectively reads all such “ipso facto” clauses out of the contract.</a:t>
            </a:r>
          </a:p>
          <a:p>
            <a:pPr marL="609600" indent="-609600"/>
            <a:endParaRPr lang="en-US" dirty="0"/>
          </a:p>
        </p:txBody>
      </p:sp>
      <p:sp>
        <p:nvSpPr>
          <p:cNvPr id="27652"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9A291D-2D27-4215-BC17-41F57A941F84}" type="slidenum">
              <a:rPr lang="en-US"/>
              <a:pPr/>
              <a:t>14</a:t>
            </a:fld>
            <a:endParaRPr lang="en-US"/>
          </a:p>
        </p:txBody>
      </p:sp>
      <p:sp>
        <p:nvSpPr>
          <p:cNvPr id="49154" name="Rectangle 2"/>
          <p:cNvSpPr>
            <a:spLocks noGrp="1" noChangeArrowheads="1"/>
          </p:cNvSpPr>
          <p:nvPr>
            <p:ph type="title"/>
          </p:nvPr>
        </p:nvSpPr>
        <p:spPr/>
        <p:txBody>
          <a:bodyPr/>
          <a:lstStyle/>
          <a:p>
            <a:r>
              <a:rPr lang="en-US"/>
              <a:t>Practice Pointers</a:t>
            </a:r>
          </a:p>
        </p:txBody>
      </p:sp>
      <p:sp>
        <p:nvSpPr>
          <p:cNvPr id="49155" name="Rectangle 3"/>
          <p:cNvSpPr>
            <a:spLocks noGrp="1" noChangeArrowheads="1"/>
          </p:cNvSpPr>
          <p:nvPr>
            <p:ph type="body" idx="1"/>
          </p:nvPr>
        </p:nvSpPr>
        <p:spPr/>
        <p:txBody>
          <a:bodyPr/>
          <a:lstStyle/>
          <a:p>
            <a:r>
              <a:rPr lang="en-US"/>
              <a:t>In most cases, lawyers use bankruptcy or insolvency as a “short hand” for a failure of consideration or failure to perform.</a:t>
            </a:r>
          </a:p>
          <a:p>
            <a:r>
              <a:rPr lang="en-US"/>
              <a:t>Rights which “spring into existence” or become effective on an ipso facto clause will never “spring” or become effective.</a:t>
            </a:r>
          </a:p>
          <a:p>
            <a:r>
              <a:rPr lang="en-US"/>
              <a:t>Lawyers can avoid the risks of relying on an “ipso facto” clause by “drilling down” and specifying performance defaults.</a:t>
            </a:r>
          </a:p>
          <a:p>
            <a:pPr lvl="1"/>
            <a:r>
              <a:rPr lang="en-US"/>
              <a:t>This may be very industry/contract specific, but it is readily achievable.</a:t>
            </a:r>
          </a:p>
          <a:p>
            <a:pPr lvl="1"/>
            <a:r>
              <a:rPr lang="en-US"/>
              <a:t>Ask precisely what performance does client need to be concerned about and focus on defining events of default that capture that performance obligation.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0390051-566D-4BA3-AC7C-F313B933CAB6}" type="slidenum">
              <a:rPr lang="en-US"/>
              <a:pPr/>
              <a:t>15</a:t>
            </a:fld>
            <a:endParaRPr lang="en-US"/>
          </a:p>
        </p:txBody>
      </p:sp>
      <p:sp>
        <p:nvSpPr>
          <p:cNvPr id="40962" name="Rectangle 2"/>
          <p:cNvSpPr>
            <a:spLocks noGrp="1" noChangeArrowheads="1"/>
          </p:cNvSpPr>
          <p:nvPr>
            <p:ph type="title"/>
          </p:nvPr>
        </p:nvSpPr>
        <p:spPr/>
        <p:txBody>
          <a:bodyPr/>
          <a:lstStyle/>
          <a:p>
            <a:r>
              <a:rPr lang="en-US"/>
              <a:t>Preferences</a:t>
            </a:r>
          </a:p>
        </p:txBody>
      </p:sp>
      <p:sp>
        <p:nvSpPr>
          <p:cNvPr id="40963" name="Rectangle 3"/>
          <p:cNvSpPr>
            <a:spLocks noGrp="1" noChangeArrowheads="1"/>
          </p:cNvSpPr>
          <p:nvPr>
            <p:ph type="body" idx="1"/>
          </p:nvPr>
        </p:nvSpPr>
        <p:spPr/>
        <p:txBody>
          <a:bodyPr/>
          <a:lstStyle/>
          <a:p>
            <a:r>
              <a:rPr lang="en-US"/>
              <a:t>11 USC §547(b): DIP/trustee can avoid any transfer of property (money or property) of debtor that satisfies the following:</a:t>
            </a:r>
          </a:p>
          <a:p>
            <a:pPr lvl="1"/>
            <a:r>
              <a:rPr lang="en-US"/>
              <a:t>To or for benefit of a creditor.</a:t>
            </a:r>
          </a:p>
          <a:p>
            <a:pPr lvl="1"/>
            <a:r>
              <a:rPr lang="en-US"/>
              <a:t>For or an account of an antecedent debt of creditor owed before transfer.</a:t>
            </a:r>
          </a:p>
          <a:p>
            <a:pPr lvl="1"/>
            <a:r>
              <a:rPr lang="en-US"/>
              <a:t>Made with 90 days prior to the date of petition [one year for an insider].</a:t>
            </a:r>
          </a:p>
          <a:p>
            <a:pPr lvl="1"/>
            <a:r>
              <a:rPr lang="en-US"/>
              <a:t>Made while debtor was insolvent (insolvency presumed within 90 days of petition).</a:t>
            </a:r>
          </a:p>
          <a:p>
            <a:pPr lvl="1"/>
            <a:r>
              <a:rPr lang="en-US"/>
              <a:t>Enables creditor to receive more than if transfer was not made and creditor received payment in a Chapter 7 liquidation.</a:t>
            </a:r>
          </a:p>
          <a:p>
            <a:r>
              <a:rPr lang="en-US"/>
              <a:t>Defenses to Preference:</a:t>
            </a:r>
          </a:p>
          <a:p>
            <a:pPr lvl="1"/>
            <a:r>
              <a:rPr lang="en-US"/>
              <a:t>Contemporaneous exchange.</a:t>
            </a:r>
          </a:p>
          <a:p>
            <a:pPr lvl="1"/>
            <a:r>
              <a:rPr lang="en-US"/>
              <a:t>Ordinary course of business.</a:t>
            </a:r>
          </a:p>
          <a:p>
            <a:pPr lvl="1"/>
            <a:r>
              <a:rPr lang="en-US"/>
              <a:t>New value given after transfer.</a:t>
            </a:r>
          </a:p>
          <a:p>
            <a:r>
              <a:rPr lang="en-US"/>
              <a:t>11 USC §550</a:t>
            </a:r>
          </a:p>
          <a:p>
            <a:pPr lvl="1"/>
            <a:r>
              <a:rPr lang="en-US"/>
              <a:t>DIP/trustee can recover either (i) property transferred or (ii) value of property.</a:t>
            </a:r>
          </a:p>
          <a:p>
            <a:pPr lvl="1"/>
            <a:r>
              <a:rPr lang="en-US"/>
              <a:t>DIP/trustee can recover not just from creditor, but the initial or mediate transferee.</a:t>
            </a:r>
          </a:p>
        </p:txBody>
      </p:sp>
      <p:sp>
        <p:nvSpPr>
          <p:cNvPr id="40964"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70D1E64-BD05-4B4E-9ACF-63FFC0C0746A}" type="slidenum">
              <a:rPr lang="en-US"/>
              <a:pPr/>
              <a:t>16</a:t>
            </a:fld>
            <a:endParaRPr lang="en-US"/>
          </a:p>
        </p:txBody>
      </p:sp>
      <p:sp>
        <p:nvSpPr>
          <p:cNvPr id="41986" name="Rectangle 2"/>
          <p:cNvSpPr>
            <a:spLocks noGrp="1" noChangeArrowheads="1"/>
          </p:cNvSpPr>
          <p:nvPr>
            <p:ph type="title"/>
          </p:nvPr>
        </p:nvSpPr>
        <p:spPr/>
        <p:txBody>
          <a:bodyPr/>
          <a:lstStyle/>
          <a:p>
            <a:r>
              <a:rPr lang="en-US"/>
              <a:t>Potential Preferences Scenarios</a:t>
            </a:r>
          </a:p>
        </p:txBody>
      </p:sp>
      <p:sp>
        <p:nvSpPr>
          <p:cNvPr id="41987" name="Rectangle 3"/>
          <p:cNvSpPr>
            <a:spLocks noGrp="1" noChangeArrowheads="1"/>
          </p:cNvSpPr>
          <p:nvPr>
            <p:ph type="body" idx="1"/>
          </p:nvPr>
        </p:nvSpPr>
        <p:spPr/>
        <p:txBody>
          <a:bodyPr/>
          <a:lstStyle/>
          <a:p>
            <a:pPr marL="533400" indent="-533400"/>
            <a:r>
              <a:rPr lang="en-US" dirty="0"/>
              <a:t>Scenario A</a:t>
            </a:r>
          </a:p>
          <a:p>
            <a:pPr marL="914400" lvl="1" indent="-457200"/>
            <a:r>
              <a:rPr lang="en-US" dirty="0"/>
              <a:t>Client sells product to distressed company on 30 day terms. Distressed company pays:</a:t>
            </a:r>
          </a:p>
          <a:p>
            <a:pPr marL="1333500" lvl="2" indent="-419100"/>
            <a:r>
              <a:rPr lang="en-US" dirty="0"/>
              <a:t>In 15 days because it knows it is in trouble and </a:t>
            </a:r>
            <a:r>
              <a:rPr lang="en-US" dirty="0" smtClean="0"/>
              <a:t>desires </a:t>
            </a:r>
            <a:r>
              <a:rPr lang="en-US" dirty="0"/>
              <a:t>to maintain relationship.</a:t>
            </a:r>
          </a:p>
          <a:p>
            <a:pPr marL="1333500" lvl="2" indent="-419100"/>
            <a:r>
              <a:rPr lang="en-US" dirty="0" smtClean="0"/>
              <a:t>In </a:t>
            </a:r>
            <a:r>
              <a:rPr lang="en-US" dirty="0"/>
              <a:t>30 days per the invoice terms.</a:t>
            </a:r>
          </a:p>
          <a:p>
            <a:pPr marL="1333500" lvl="2" indent="-419100"/>
            <a:r>
              <a:rPr lang="en-US" dirty="0" smtClean="0"/>
              <a:t>In </a:t>
            </a:r>
            <a:r>
              <a:rPr lang="en-US" dirty="0"/>
              <a:t>45 days.</a:t>
            </a:r>
          </a:p>
          <a:p>
            <a:pPr marL="533400" indent="-533400"/>
            <a:r>
              <a:rPr lang="en-US" dirty="0"/>
              <a:t>Practice Pointers</a:t>
            </a:r>
          </a:p>
          <a:p>
            <a:pPr marL="914400" lvl="1" indent="-457200">
              <a:buFontTx/>
              <a:buAutoNum type="arabicPeriod"/>
            </a:pPr>
            <a:r>
              <a:rPr lang="en-US" dirty="0"/>
              <a:t>All the requirements for a preference are satisfied when distressed company received the goods: the “credit transaction” created an antecedent debt. There is no assurance that any of the defenses would apply under any of the payment scenarios.</a:t>
            </a:r>
          </a:p>
          <a:p>
            <a:pPr marL="914400" lvl="1" indent="-457200">
              <a:buFontTx/>
              <a:buAutoNum type="arabicPeriod"/>
            </a:pPr>
            <a:r>
              <a:rPr lang="en-US" dirty="0"/>
              <a:t>Eliminate the preference risk by requiring cash in advance or cash on delivery (no checks).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BE5586-D997-4B65-886E-BC801D273946}" type="slidenum">
              <a:rPr lang="en-US"/>
              <a:pPr/>
              <a:t>17</a:t>
            </a:fld>
            <a:endParaRPr lang="en-US"/>
          </a:p>
        </p:txBody>
      </p:sp>
      <p:sp>
        <p:nvSpPr>
          <p:cNvPr id="43010" name="Rectangle 2"/>
          <p:cNvSpPr>
            <a:spLocks noGrp="1" noChangeArrowheads="1"/>
          </p:cNvSpPr>
          <p:nvPr>
            <p:ph type="title"/>
          </p:nvPr>
        </p:nvSpPr>
        <p:spPr/>
        <p:txBody>
          <a:bodyPr/>
          <a:lstStyle/>
          <a:p>
            <a:r>
              <a:rPr lang="en-US" dirty="0"/>
              <a:t>Potential Preference Scenarios</a:t>
            </a:r>
          </a:p>
        </p:txBody>
      </p:sp>
      <p:sp>
        <p:nvSpPr>
          <p:cNvPr id="43011" name="Rectangle 3"/>
          <p:cNvSpPr>
            <a:spLocks noGrp="1" noChangeArrowheads="1"/>
          </p:cNvSpPr>
          <p:nvPr>
            <p:ph type="body" idx="1"/>
          </p:nvPr>
        </p:nvSpPr>
        <p:spPr/>
        <p:txBody>
          <a:bodyPr/>
          <a:lstStyle/>
          <a:p>
            <a:pPr marL="533400" indent="-533400"/>
            <a:r>
              <a:rPr lang="en-US" dirty="0"/>
              <a:t>Scenario B</a:t>
            </a:r>
          </a:p>
          <a:p>
            <a:pPr marL="914400" lvl="1" indent="-457200"/>
            <a:r>
              <a:rPr lang="en-US" dirty="0"/>
              <a:t>Client proposes to purchase the operating </a:t>
            </a:r>
            <a:r>
              <a:rPr lang="en-US" dirty="0" smtClean="0"/>
              <a:t>assets </a:t>
            </a:r>
            <a:r>
              <a:rPr lang="en-US" dirty="0"/>
              <a:t>of distressed company. As part of the purchase price, client agrees to assume responsibility for amounts due employees and key suppliers.</a:t>
            </a:r>
          </a:p>
          <a:p>
            <a:pPr marL="533400" indent="-533400"/>
            <a:r>
              <a:rPr lang="en-US" dirty="0"/>
              <a:t>Practice Pointers</a:t>
            </a:r>
          </a:p>
          <a:p>
            <a:pPr marL="914400" lvl="1" indent="-457200">
              <a:buFontTx/>
              <a:buAutoNum type="arabicPeriod"/>
            </a:pPr>
            <a:r>
              <a:rPr lang="en-US" dirty="0"/>
              <a:t>Amounts owed employees and suppliers are antecedent debt. Even though client was not a creditor of distressed company, client is liable for preference as initial transferee because assets were transferred on account of antecedent debt.</a:t>
            </a:r>
          </a:p>
          <a:p>
            <a:pPr marL="914400" lvl="1" indent="-457200">
              <a:buFontTx/>
              <a:buAutoNum type="arabicPeriod"/>
            </a:pPr>
            <a:r>
              <a:rPr lang="en-US" dirty="0"/>
              <a:t>Alternative transaction structures to mitigate preference risk:</a:t>
            </a:r>
          </a:p>
          <a:p>
            <a:pPr marL="1333500" lvl="2" indent="-419100">
              <a:buFontTx/>
              <a:buAutoNum type="romanLcPeriod"/>
            </a:pPr>
            <a:r>
              <a:rPr lang="en-US" dirty="0"/>
              <a:t>Pay full amount to distressed company with distressed company covenanting to use purchase price to pay employees and suppliers.</a:t>
            </a:r>
          </a:p>
          <a:p>
            <a:pPr marL="1752600" lvl="3" indent="-381000"/>
            <a:r>
              <a:rPr lang="en-US" dirty="0"/>
              <a:t>Employees and suppliers still have a preference exposure, but client/purchaser does not.</a:t>
            </a:r>
          </a:p>
          <a:p>
            <a:pPr marL="1333500" lvl="2" indent="-419100">
              <a:buFontTx/>
              <a:buAutoNum type="romanLcPeriod"/>
            </a:pPr>
            <a:r>
              <a:rPr lang="en-US" dirty="0"/>
              <a:t>Reduce purchase price and separately purchase the claims of employees and suppliers.</a:t>
            </a:r>
          </a:p>
          <a:p>
            <a:pPr marL="1333500" lvl="2" indent="-419100">
              <a:buFontTx/>
              <a:buAutoNum type="romanLcPeriod"/>
            </a:pPr>
            <a:r>
              <a:rPr lang="en-US" dirty="0"/>
              <a:t>Reduce purchase price and “volunteer” payments to employees and suppliers.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D96308-2F52-4156-B3E5-FB6B87708F25}" type="slidenum">
              <a:rPr lang="en-US"/>
              <a:pPr/>
              <a:t>18</a:t>
            </a:fld>
            <a:endParaRPr lang="en-US"/>
          </a:p>
        </p:txBody>
      </p:sp>
      <p:sp>
        <p:nvSpPr>
          <p:cNvPr id="44034" name="Rectangle 2"/>
          <p:cNvSpPr>
            <a:spLocks noGrp="1" noChangeArrowheads="1"/>
          </p:cNvSpPr>
          <p:nvPr>
            <p:ph type="title"/>
          </p:nvPr>
        </p:nvSpPr>
        <p:spPr/>
        <p:txBody>
          <a:bodyPr/>
          <a:lstStyle/>
          <a:p>
            <a:r>
              <a:rPr lang="en-US"/>
              <a:t>Potential Preference Scenarios</a:t>
            </a:r>
          </a:p>
        </p:txBody>
      </p:sp>
      <p:sp>
        <p:nvSpPr>
          <p:cNvPr id="44035" name="Rectangle 3"/>
          <p:cNvSpPr>
            <a:spLocks noGrp="1" noChangeArrowheads="1"/>
          </p:cNvSpPr>
          <p:nvPr>
            <p:ph type="body" idx="1"/>
          </p:nvPr>
        </p:nvSpPr>
        <p:spPr/>
        <p:txBody>
          <a:bodyPr/>
          <a:lstStyle/>
          <a:p>
            <a:pPr marL="533400" indent="-533400"/>
            <a:r>
              <a:rPr lang="en-US" dirty="0"/>
              <a:t>Scenario C</a:t>
            </a:r>
          </a:p>
          <a:p>
            <a:pPr marL="914400" lvl="1" indent="-457200"/>
            <a:r>
              <a:rPr lang="en-US" dirty="0"/>
              <a:t>Client obtained letter of credit as credit support for sales to distressed company. Client ships product to distressed company and distressed company pays late, but before client draws on the letter of credit. Distressed company files bankruptcy petition within 90 days of payment.</a:t>
            </a:r>
          </a:p>
          <a:p>
            <a:pPr marL="533400" indent="-533400"/>
            <a:r>
              <a:rPr lang="en-US" dirty="0"/>
              <a:t>Practice Pointers</a:t>
            </a:r>
          </a:p>
          <a:p>
            <a:pPr marL="914400" lvl="1" indent="-457200">
              <a:buFontTx/>
              <a:buAutoNum type="arabicPeriod"/>
            </a:pPr>
            <a:r>
              <a:rPr lang="en-US" dirty="0"/>
              <a:t>Delinquent payment is likely avoidable as preference even though client would have drawn on letter of credit – which would not have been a preference – if the payment had not been made.</a:t>
            </a:r>
          </a:p>
          <a:p>
            <a:pPr marL="914400" lvl="1" indent="-457200">
              <a:buFontTx/>
              <a:buAutoNum type="arabicPeriod"/>
            </a:pPr>
            <a:r>
              <a:rPr lang="en-US" dirty="0"/>
              <a:t>Alternative transaction structures to mitigate risk:</a:t>
            </a:r>
          </a:p>
          <a:p>
            <a:pPr marL="1333500" lvl="2" indent="-419100">
              <a:buFontTx/>
              <a:buAutoNum type="romanLcPeriod"/>
            </a:pPr>
            <a:r>
              <a:rPr lang="en-US" dirty="0"/>
              <a:t>If </a:t>
            </a:r>
            <a:r>
              <a:rPr lang="en-US" dirty="0" smtClean="0"/>
              <a:t>client has a </a:t>
            </a:r>
            <a:r>
              <a:rPr lang="en-US" dirty="0"/>
              <a:t>letter of credit, require payments be made through a draw on letter of credit. The letter of credit is no longer just “stand-by” – it is the exclusive payment mechanism. No payments from distressed company.</a:t>
            </a:r>
          </a:p>
          <a:p>
            <a:pPr marL="1333500" lvl="2" indent="-419100">
              <a:buFontTx/>
              <a:buAutoNum type="romanLcPeriod"/>
            </a:pPr>
            <a:r>
              <a:rPr lang="en-US" dirty="0"/>
              <a:t>Provide that in case of a bankruptcy filing, client can draw an amount equal to all amounts paid and/or due within 91 days of the date of a petition.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9EEFDA-A188-4CE4-8678-995B0770A154}" type="slidenum">
              <a:rPr lang="en-US"/>
              <a:pPr/>
              <a:t>19</a:t>
            </a:fld>
            <a:endParaRPr lang="en-US"/>
          </a:p>
        </p:txBody>
      </p:sp>
      <p:sp>
        <p:nvSpPr>
          <p:cNvPr id="45058" name="Rectangle 2"/>
          <p:cNvSpPr>
            <a:spLocks noGrp="1" noChangeArrowheads="1"/>
          </p:cNvSpPr>
          <p:nvPr>
            <p:ph type="title"/>
          </p:nvPr>
        </p:nvSpPr>
        <p:spPr/>
        <p:txBody>
          <a:bodyPr/>
          <a:lstStyle/>
          <a:p>
            <a:r>
              <a:rPr lang="en-US"/>
              <a:t>Fraudulent Transfers</a:t>
            </a:r>
          </a:p>
        </p:txBody>
      </p:sp>
      <p:sp>
        <p:nvSpPr>
          <p:cNvPr id="45059" name="Rectangle 3"/>
          <p:cNvSpPr>
            <a:spLocks noGrp="1" noChangeArrowheads="1"/>
          </p:cNvSpPr>
          <p:nvPr>
            <p:ph type="body" idx="1"/>
          </p:nvPr>
        </p:nvSpPr>
        <p:spPr/>
        <p:txBody>
          <a:bodyPr/>
          <a:lstStyle/>
          <a:p>
            <a:r>
              <a:rPr lang="en-US" dirty="0"/>
              <a:t>11USC §548: DIP/trustee can avoid any transfer made or obligation incurred within </a:t>
            </a:r>
            <a:r>
              <a:rPr lang="en-US" u="sng" dirty="0"/>
              <a:t>2</a:t>
            </a:r>
            <a:r>
              <a:rPr lang="en-US" dirty="0"/>
              <a:t> years of filing of the petition where either:</a:t>
            </a:r>
          </a:p>
          <a:p>
            <a:pPr lvl="1"/>
            <a:r>
              <a:rPr lang="en-US" dirty="0"/>
              <a:t>Actual </a:t>
            </a:r>
            <a:r>
              <a:rPr lang="en-US" dirty="0" smtClean="0"/>
              <a:t>Intent</a:t>
            </a:r>
            <a:endParaRPr lang="en-US" dirty="0"/>
          </a:p>
          <a:p>
            <a:pPr lvl="2"/>
            <a:r>
              <a:rPr lang="en-US" dirty="0"/>
              <a:t>Transfer made/obligation incurred with actual intent to hinder, delay or defraud a creditor.</a:t>
            </a:r>
          </a:p>
          <a:p>
            <a:pPr lvl="1"/>
            <a:r>
              <a:rPr lang="en-US" dirty="0" smtClean="0"/>
              <a:t>Constructive</a:t>
            </a:r>
            <a:endParaRPr lang="en-US" dirty="0"/>
          </a:p>
          <a:p>
            <a:pPr lvl="2"/>
            <a:r>
              <a:rPr lang="en-US" dirty="0"/>
              <a:t>Debtor received less than reasonably equivalent value in exchange and debtor was insolvent or became insolvent.</a:t>
            </a:r>
          </a:p>
          <a:p>
            <a:pPr lvl="3"/>
            <a:r>
              <a:rPr lang="en-US" sz="1200" dirty="0"/>
              <a:t>“insolvent” encompasses 3 distinct tests for insolvency.</a:t>
            </a:r>
          </a:p>
          <a:p>
            <a:pPr lvl="2"/>
            <a:r>
              <a:rPr lang="en-US" dirty="0"/>
              <a:t>Special rule for transfers/obligations under insider employment contract: DIP/trustee not have to satisfy insolvency requirement.</a:t>
            </a:r>
          </a:p>
          <a:p>
            <a:r>
              <a:rPr lang="en-US" dirty="0"/>
              <a:t>11 USC §550: As with preference, DIP/trustee can recover from initial or subsequent </a:t>
            </a:r>
            <a:r>
              <a:rPr lang="en-US" dirty="0" smtClean="0"/>
              <a:t>transferee.</a:t>
            </a:r>
            <a:endParaRPr lang="en-US" dirty="0"/>
          </a:p>
        </p:txBody>
      </p:sp>
      <p:sp>
        <p:nvSpPr>
          <p:cNvPr id="45060"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B1BF638-A902-449F-8192-6E7FA310650C}" type="slidenum">
              <a:rPr lang="en-US"/>
              <a:pPr/>
              <a:t>2</a:t>
            </a:fld>
            <a:endParaRPr lang="en-US"/>
          </a:p>
        </p:txBody>
      </p:sp>
      <p:sp>
        <p:nvSpPr>
          <p:cNvPr id="3075" name="Rectangle 3"/>
          <p:cNvSpPr>
            <a:spLocks noGrp="1" noChangeArrowheads="1"/>
          </p:cNvSpPr>
          <p:nvPr>
            <p:ph type="body" idx="1"/>
          </p:nvPr>
        </p:nvSpPr>
        <p:spPr>
          <a:xfrm>
            <a:off x="457200" y="609600"/>
            <a:ext cx="8229600" cy="5516563"/>
          </a:xfrm>
        </p:spPr>
        <p:txBody>
          <a:bodyPr/>
          <a:lstStyle/>
          <a:p>
            <a:pPr algn="ctr">
              <a:buFontTx/>
              <a:buNone/>
              <a:tabLst>
                <a:tab pos="2227263" algn="l"/>
              </a:tabLst>
            </a:pPr>
            <a:r>
              <a:rPr lang="en-US" sz="2400"/>
              <a:t>The Scorpion and the Frog</a:t>
            </a:r>
          </a:p>
          <a:p>
            <a:pPr>
              <a:buFontTx/>
              <a:buNone/>
              <a:tabLst>
                <a:tab pos="2227263" algn="l"/>
              </a:tabLst>
            </a:pPr>
            <a:r>
              <a:rPr lang="en-US"/>
              <a:t>	A scorpion and a frog meet on the bank of a stream and the scorpion asks the frog to carry him across on its back. The frog asks, “How can I know you won’t sting me?” The scorpion says, “Because if I do, I will die too.”</a:t>
            </a:r>
          </a:p>
          <a:p>
            <a:pPr>
              <a:buFontTx/>
              <a:buNone/>
              <a:tabLst>
                <a:tab pos="2227263" algn="l"/>
              </a:tabLst>
            </a:pPr>
            <a:r>
              <a:rPr lang="en-US"/>
              <a:t>	The frog is satisfied, and they set out, but in midstream, the scorpion stings the frog. The frog feels the onset of paralysis and starts to sink, knowing they both will drown, but has just enough to gasp, “Why?”</a:t>
            </a:r>
          </a:p>
          <a:p>
            <a:pPr>
              <a:buFontTx/>
              <a:buNone/>
              <a:tabLst>
                <a:tab pos="2227263" algn="l"/>
              </a:tabLst>
            </a:pPr>
            <a:r>
              <a:rPr lang="en-US"/>
              <a:t>	Replies the scorpion, “Its my nature …”.</a:t>
            </a:r>
          </a:p>
          <a:p>
            <a:pPr>
              <a:buFontTx/>
              <a:buNone/>
              <a:tabLst>
                <a:tab pos="2227263" algn="l"/>
              </a:tabLst>
            </a:pPr>
            <a:r>
              <a:rPr lang="en-US"/>
              <a:t>	</a:t>
            </a:r>
          </a:p>
          <a:p>
            <a:pPr>
              <a:buFontTx/>
              <a:buNone/>
              <a:tabLst>
                <a:tab pos="2227263" algn="l"/>
              </a:tabLst>
            </a:pPr>
            <a:r>
              <a:rPr lang="en-US"/>
              <a:t>	Attributed to Aesop (but nothing is certain, and bankruptcy lawyers like it that way).</a:t>
            </a:r>
          </a:p>
          <a:p>
            <a:pPr>
              <a:buFontTx/>
              <a:buNone/>
              <a:tabLst>
                <a:tab pos="2227263" algn="l"/>
              </a:tabLst>
            </a:pPr>
            <a:endParaRPr lang="en-US"/>
          </a:p>
          <a:p>
            <a:pPr>
              <a:buFontTx/>
              <a:buNone/>
              <a:tabLst>
                <a:tab pos="2227263" algn="l"/>
              </a:tabLst>
            </a:pPr>
            <a:r>
              <a:rPr lang="en-US"/>
              <a:t>	Scorpion 	= Distressed Company</a:t>
            </a:r>
          </a:p>
          <a:p>
            <a:pPr>
              <a:buFontTx/>
              <a:buNone/>
              <a:tabLst>
                <a:tab pos="2227263" algn="l"/>
              </a:tabLst>
            </a:pPr>
            <a:r>
              <a:rPr lang="en-US"/>
              <a:t>	Frog 	= Client</a:t>
            </a:r>
          </a:p>
          <a:p>
            <a:pPr>
              <a:buFontTx/>
              <a:buNone/>
              <a:tabLst>
                <a:tab pos="2227263" algn="l"/>
              </a:tabLst>
            </a:pPr>
            <a:r>
              <a:rPr lang="en-US"/>
              <a:t>	“Its my nature …” 	= “Bankruptcy Happens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2B8667-596A-4F0B-965A-A82291CE77A4}" type="slidenum">
              <a:rPr lang="en-US"/>
              <a:pPr/>
              <a:t>20</a:t>
            </a:fld>
            <a:endParaRPr lang="en-US"/>
          </a:p>
        </p:txBody>
      </p:sp>
      <p:sp>
        <p:nvSpPr>
          <p:cNvPr id="46082" name="Rectangle 2"/>
          <p:cNvSpPr>
            <a:spLocks noGrp="1" noChangeArrowheads="1"/>
          </p:cNvSpPr>
          <p:nvPr>
            <p:ph type="title"/>
          </p:nvPr>
        </p:nvSpPr>
        <p:spPr/>
        <p:txBody>
          <a:bodyPr/>
          <a:lstStyle/>
          <a:p>
            <a:r>
              <a:rPr lang="en-US"/>
              <a:t>Potential Fraudulent Transfer Scenarios</a:t>
            </a:r>
          </a:p>
        </p:txBody>
      </p:sp>
      <p:sp>
        <p:nvSpPr>
          <p:cNvPr id="46083" name="Rectangle 3"/>
          <p:cNvSpPr>
            <a:spLocks noGrp="1" noChangeArrowheads="1"/>
          </p:cNvSpPr>
          <p:nvPr>
            <p:ph type="body" idx="1"/>
          </p:nvPr>
        </p:nvSpPr>
        <p:spPr/>
        <p:txBody>
          <a:bodyPr/>
          <a:lstStyle/>
          <a:p>
            <a:pPr marL="533400" indent="-533400"/>
            <a:r>
              <a:rPr lang="en-US"/>
              <a:t>Scenario A</a:t>
            </a:r>
          </a:p>
          <a:p>
            <a:pPr marL="914400" lvl="1" indent="-457200"/>
            <a:r>
              <a:rPr lang="en-US"/>
              <a:t>Client makes loan to corporate group (parent and subsidiary) secured by all assets of members of corporate group with proceeds paid to parent and no covenants as to how or by which entity the funds are to be used.</a:t>
            </a:r>
          </a:p>
          <a:p>
            <a:pPr marL="533400" indent="-533400"/>
            <a:r>
              <a:rPr lang="en-US"/>
              <a:t>Practice Pointers</a:t>
            </a:r>
          </a:p>
          <a:p>
            <a:pPr marL="914400" lvl="1" indent="-457200">
              <a:buFontTx/>
              <a:buAutoNum type="arabicPeriod"/>
            </a:pPr>
            <a:r>
              <a:rPr lang="en-US"/>
              <a:t>This is a version of the “upstream guarantee”: the subsidiary is pledging its assets – incurring an obligation – without any assurance that it will receive reasonably equivalent value for the obligation. Whether there is reasonably equivalent value depends on whether discernable benefit flows to subsidiary: this is an uncertain matter without any designation of how funds are to be used.</a:t>
            </a:r>
          </a:p>
          <a:p>
            <a:pPr marL="914400" lvl="1" indent="-457200">
              <a:buFontTx/>
              <a:buAutoNum type="arabicPeriod"/>
            </a:pPr>
            <a:r>
              <a:rPr lang="en-US"/>
              <a:t>Loan documentation should designate how funds are to flow or be used. At a minimum include recitals as to benefits received by subsidiary.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9CFF92-FE7F-42E1-B9A6-4E72FD4B6B07}" type="slidenum">
              <a:rPr lang="en-US"/>
              <a:pPr/>
              <a:t>21</a:t>
            </a:fld>
            <a:endParaRPr lang="en-US"/>
          </a:p>
        </p:txBody>
      </p:sp>
      <p:sp>
        <p:nvSpPr>
          <p:cNvPr id="47106" name="Rectangle 2"/>
          <p:cNvSpPr>
            <a:spLocks noGrp="1" noChangeArrowheads="1"/>
          </p:cNvSpPr>
          <p:nvPr>
            <p:ph type="title"/>
          </p:nvPr>
        </p:nvSpPr>
        <p:spPr/>
        <p:txBody>
          <a:bodyPr/>
          <a:lstStyle/>
          <a:p>
            <a:r>
              <a:rPr lang="en-US"/>
              <a:t>Potential Fraudulent Transfer Scenarios</a:t>
            </a:r>
          </a:p>
        </p:txBody>
      </p:sp>
      <p:sp>
        <p:nvSpPr>
          <p:cNvPr id="47107" name="Rectangle 3"/>
          <p:cNvSpPr>
            <a:spLocks noGrp="1" noChangeArrowheads="1"/>
          </p:cNvSpPr>
          <p:nvPr>
            <p:ph type="body" idx="1"/>
          </p:nvPr>
        </p:nvSpPr>
        <p:spPr/>
        <p:txBody>
          <a:bodyPr/>
          <a:lstStyle/>
          <a:p>
            <a:pPr marL="533400" indent="-533400"/>
            <a:r>
              <a:rPr lang="en-US" dirty="0"/>
              <a:t>Scenario B</a:t>
            </a:r>
          </a:p>
          <a:p>
            <a:pPr marL="914400" lvl="1" indent="-457200"/>
            <a:r>
              <a:rPr lang="en-US" dirty="0"/>
              <a:t>Client is purchasing line of business as going concern from a corporate group, and assets are split among members of group: IP held by parent and tangible assets by subsidiary. The purchase price is a lump sum with allocation to be determined by client based on tax considerations.</a:t>
            </a:r>
          </a:p>
          <a:p>
            <a:pPr marL="533400" indent="-533400"/>
            <a:r>
              <a:rPr lang="en-US" dirty="0"/>
              <a:t>Practice Pointers</a:t>
            </a:r>
          </a:p>
          <a:p>
            <a:pPr marL="914400" lvl="1" indent="-457200">
              <a:buFontTx/>
              <a:buAutoNum type="arabicPeriod"/>
            </a:pPr>
            <a:r>
              <a:rPr lang="en-US" dirty="0"/>
              <a:t>Be very careful about allocating purchase price solely in order to maximize tax </a:t>
            </a:r>
            <a:r>
              <a:rPr lang="en-US" dirty="0" smtClean="0"/>
              <a:t>benefits: if  a material </a:t>
            </a:r>
            <a:r>
              <a:rPr lang="en-US" dirty="0"/>
              <a:t>portion of purchase price is allocated to one member of the corporate group, there is a risk that another member of the corporate group did not receive reasonably adequate consideration.</a:t>
            </a:r>
          </a:p>
          <a:p>
            <a:pPr marL="914400" lvl="1" indent="-457200">
              <a:buFontTx/>
              <a:buAutoNum type="arabicPeriod"/>
            </a:pPr>
            <a:r>
              <a:rPr lang="en-US" dirty="0"/>
              <a:t>Requiring that all assets be transferred to single entity in the corporate group </a:t>
            </a:r>
            <a:r>
              <a:rPr lang="en-US" dirty="0" smtClean="0"/>
              <a:t>to act as seller </a:t>
            </a:r>
            <a:r>
              <a:rPr lang="en-US" dirty="0"/>
              <a:t>solves the </a:t>
            </a:r>
            <a:r>
              <a:rPr lang="en-US" dirty="0" smtClean="0"/>
              <a:t>purchase price </a:t>
            </a:r>
            <a:r>
              <a:rPr lang="en-US" dirty="0"/>
              <a:t>allocation issue, but it only removes the fraudulent transfer risk by a single step. The fraudulent transfer now occurs between members of the corporate group, but purchaser is still a subsequent transferee.</a:t>
            </a:r>
          </a:p>
          <a:p>
            <a:pPr marL="914400" lvl="1" indent="-457200"/>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EEBF3B-DCF8-4C04-BFC0-11BCCE55D7DA}" type="slidenum">
              <a:rPr lang="en-US"/>
              <a:pPr/>
              <a:t>22</a:t>
            </a:fld>
            <a:endParaRPr lang="en-US"/>
          </a:p>
        </p:txBody>
      </p:sp>
      <p:sp>
        <p:nvSpPr>
          <p:cNvPr id="48130" name="Rectangle 2"/>
          <p:cNvSpPr>
            <a:spLocks noGrp="1" noChangeArrowheads="1"/>
          </p:cNvSpPr>
          <p:nvPr>
            <p:ph type="title"/>
          </p:nvPr>
        </p:nvSpPr>
        <p:spPr/>
        <p:txBody>
          <a:bodyPr/>
          <a:lstStyle/>
          <a:p>
            <a:r>
              <a:rPr lang="en-US"/>
              <a:t>Potential Fraudulent Transfer Scenarios</a:t>
            </a:r>
          </a:p>
        </p:txBody>
      </p:sp>
      <p:sp>
        <p:nvSpPr>
          <p:cNvPr id="48131" name="Rectangle 3"/>
          <p:cNvSpPr>
            <a:spLocks noGrp="1" noChangeArrowheads="1"/>
          </p:cNvSpPr>
          <p:nvPr>
            <p:ph type="body" idx="1"/>
          </p:nvPr>
        </p:nvSpPr>
        <p:spPr/>
        <p:txBody>
          <a:bodyPr/>
          <a:lstStyle/>
          <a:p>
            <a:pPr marL="533400" indent="-533400"/>
            <a:r>
              <a:rPr lang="en-US"/>
              <a:t>Scenario C</a:t>
            </a:r>
          </a:p>
          <a:p>
            <a:pPr marL="914400" lvl="1" indent="-457200"/>
            <a:r>
              <a:rPr lang="en-US"/>
              <a:t>Client is an investor and is going to provide secured bridge financing to distressed company. Investor reasons that a 3X return on loan is necessary to appropriately represent risk/return ratio.</a:t>
            </a:r>
          </a:p>
          <a:p>
            <a:pPr marL="533400" indent="-533400"/>
            <a:r>
              <a:rPr lang="en-US"/>
              <a:t>Practice Pointers</a:t>
            </a:r>
          </a:p>
          <a:p>
            <a:pPr marL="914400" lvl="1" indent="-457200">
              <a:buFontTx/>
              <a:buAutoNum type="arabicPeriod"/>
            </a:pPr>
            <a:r>
              <a:rPr lang="en-US"/>
              <a:t>The only practice pointer is “Do Not Do it”. Requiring a debtor to pay that 3 dollars for every dollar advanced = lack of reasonably equivalent value. Such terms put the entire secured loan at risk: The entire obligation will be avoided and the security interest “cancelled” if it is a fraudulent transfer.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FB7E440-5D9C-4C87-AC65-60320BE173B2}" type="slidenum">
              <a:rPr lang="en-US"/>
              <a:pPr/>
              <a:t>23</a:t>
            </a:fld>
            <a:endParaRPr lang="en-US"/>
          </a:p>
        </p:txBody>
      </p:sp>
      <p:sp>
        <p:nvSpPr>
          <p:cNvPr id="50178" name="Rectangle 2"/>
          <p:cNvSpPr>
            <a:spLocks noGrp="1" noChangeArrowheads="1"/>
          </p:cNvSpPr>
          <p:nvPr>
            <p:ph type="title"/>
          </p:nvPr>
        </p:nvSpPr>
        <p:spPr>
          <a:xfrm>
            <a:off x="457200" y="0"/>
            <a:ext cx="8229600" cy="685800"/>
          </a:xfrm>
        </p:spPr>
        <p:txBody>
          <a:bodyPr/>
          <a:lstStyle/>
          <a:p>
            <a:r>
              <a:rPr lang="en-US"/>
              <a:t>Executory Contracts</a:t>
            </a:r>
          </a:p>
        </p:txBody>
      </p:sp>
      <p:sp>
        <p:nvSpPr>
          <p:cNvPr id="50179" name="Rectangle 3"/>
          <p:cNvSpPr>
            <a:spLocks noGrp="1" noChangeArrowheads="1"/>
          </p:cNvSpPr>
          <p:nvPr>
            <p:ph type="body" idx="1"/>
          </p:nvPr>
        </p:nvSpPr>
        <p:spPr>
          <a:xfrm>
            <a:off x="457200" y="685800"/>
            <a:ext cx="8229600" cy="5562600"/>
          </a:xfrm>
        </p:spPr>
        <p:txBody>
          <a:bodyPr/>
          <a:lstStyle/>
          <a:p>
            <a:r>
              <a:rPr lang="en-US"/>
              <a:t>11 USC §365: DIP/trustee can generally assume or reject an executory contract or lease.</a:t>
            </a:r>
          </a:p>
          <a:p>
            <a:pPr lvl="1"/>
            <a:r>
              <a:rPr lang="en-US"/>
              <a:t>“Executory Contract” means material unperformed obligations – other than the payment of money – remain due on both sides.</a:t>
            </a:r>
          </a:p>
          <a:p>
            <a:pPr lvl="1"/>
            <a:r>
              <a:rPr lang="en-US"/>
              <a:t>A contract where the debtor has material unperformed performance obligations will be deemed an executory contract.</a:t>
            </a:r>
          </a:p>
          <a:p>
            <a:pPr lvl="1"/>
            <a:r>
              <a:rPr lang="en-US"/>
              <a:t>A license of intellectual property – whether debtor is licensor or licensee – will be considered an executory contract because the license is deemed a continuously performed covenant not to sue.</a:t>
            </a:r>
          </a:p>
          <a:p>
            <a:pPr lvl="1"/>
            <a:r>
              <a:rPr lang="en-US"/>
              <a:t>Rejection is treated as a breach of the contract or lease, but it is more helpful to consider it a repudiation: Debtor is saying I will not render any further performance.</a:t>
            </a:r>
          </a:p>
          <a:p>
            <a:pPr lvl="1"/>
            <a:r>
              <a:rPr lang="en-US"/>
              <a:t>Assumption means honoring the contract and requires a cure of defaults. If an executory contract can be assumed, it can be assumed and assigned to a third party.</a:t>
            </a:r>
          </a:p>
          <a:p>
            <a:pPr lvl="1"/>
            <a:r>
              <a:rPr lang="en-US"/>
              <a:t>In Chapter 7, all executory contracts and leases automatically rejected after 60 days if not assumed before that.</a:t>
            </a:r>
          </a:p>
        </p:txBody>
      </p:sp>
      <p:sp>
        <p:nvSpPr>
          <p:cNvPr id="50181" name="Text Box 5"/>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8</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30F979-7EEA-470B-A308-110C70E5ABD2}" type="slidenum">
              <a:rPr lang="en-US"/>
              <a:pPr/>
              <a:t>24</a:t>
            </a:fld>
            <a:endParaRPr lang="en-US"/>
          </a:p>
        </p:txBody>
      </p:sp>
      <p:sp>
        <p:nvSpPr>
          <p:cNvPr id="51202" name="Rectangle 2"/>
          <p:cNvSpPr>
            <a:spLocks noGrp="1" noChangeArrowheads="1"/>
          </p:cNvSpPr>
          <p:nvPr>
            <p:ph type="title"/>
          </p:nvPr>
        </p:nvSpPr>
        <p:spPr>
          <a:xfrm>
            <a:off x="457200" y="0"/>
            <a:ext cx="8229600" cy="685800"/>
          </a:xfrm>
        </p:spPr>
        <p:txBody>
          <a:bodyPr/>
          <a:lstStyle/>
          <a:p>
            <a:r>
              <a:rPr lang="en-US"/>
              <a:t>Executory Contracts</a:t>
            </a:r>
          </a:p>
        </p:txBody>
      </p:sp>
      <p:sp>
        <p:nvSpPr>
          <p:cNvPr id="51203" name="Rectangle 3"/>
          <p:cNvSpPr>
            <a:spLocks noGrp="1" noChangeArrowheads="1"/>
          </p:cNvSpPr>
          <p:nvPr>
            <p:ph type="body" idx="1"/>
          </p:nvPr>
        </p:nvSpPr>
        <p:spPr>
          <a:xfrm>
            <a:off x="457200" y="685800"/>
            <a:ext cx="8229600" cy="5562600"/>
          </a:xfrm>
        </p:spPr>
        <p:txBody>
          <a:bodyPr/>
          <a:lstStyle/>
          <a:p>
            <a:pPr lvl="1"/>
            <a:r>
              <a:rPr lang="en-US" dirty="0"/>
              <a:t>In Chapter 11:</a:t>
            </a:r>
          </a:p>
          <a:p>
            <a:pPr lvl="2"/>
            <a:r>
              <a:rPr lang="en-US" dirty="0"/>
              <a:t>Lease for non-residential property is deemed rejected after 120 days, but court can extend this deadline.</a:t>
            </a:r>
          </a:p>
          <a:p>
            <a:pPr lvl="2"/>
            <a:r>
              <a:rPr lang="en-US" sz="1400" b="1" dirty="0"/>
              <a:t>There is </a:t>
            </a:r>
            <a:r>
              <a:rPr lang="en-US" sz="1400" b="1" u="sng" dirty="0"/>
              <a:t>no</a:t>
            </a:r>
            <a:r>
              <a:rPr lang="en-US" sz="1400" b="1" dirty="0"/>
              <a:t> deadline for assumption or rejection with respect to </a:t>
            </a:r>
            <a:r>
              <a:rPr lang="en-US" sz="1400" b="1" dirty="0" err="1"/>
              <a:t>executory</a:t>
            </a:r>
            <a:r>
              <a:rPr lang="en-US" sz="1400" b="1" dirty="0"/>
              <a:t> contracts</a:t>
            </a:r>
            <a:r>
              <a:rPr lang="en-US" dirty="0"/>
              <a:t>.</a:t>
            </a:r>
          </a:p>
          <a:p>
            <a:pPr lvl="1"/>
            <a:r>
              <a:rPr lang="en-US" dirty="0"/>
              <a:t>Non-debtor counter-party can request the bankruptcy court to set a deadline for assumption or negation, but likelihood of court granting relief are low, unless non-debtor can demonstrate that </a:t>
            </a:r>
            <a:r>
              <a:rPr lang="en-US" dirty="0" err="1"/>
              <a:t>executory</a:t>
            </a:r>
            <a:r>
              <a:rPr lang="en-US" dirty="0"/>
              <a:t> contract cannot be assumed and/or irreparable material harm.</a:t>
            </a:r>
          </a:p>
          <a:p>
            <a:pPr lvl="1"/>
            <a:r>
              <a:rPr lang="en-US" dirty="0"/>
              <a:t>Special provisions on effect of rejection and tenants under rejected leases and licensees under IP licenses</a:t>
            </a:r>
          </a:p>
          <a:p>
            <a:pPr lvl="2"/>
            <a:r>
              <a:rPr lang="en-US" dirty="0"/>
              <a:t>those protections may provide materially less than lease/license contemplated.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A25049A-7BAD-4969-9424-78706959FBE9}" type="slidenum">
              <a:rPr lang="en-US"/>
              <a:pPr/>
              <a:t>25</a:t>
            </a:fld>
            <a:endParaRPr lang="en-US"/>
          </a:p>
        </p:txBody>
      </p:sp>
      <p:sp>
        <p:nvSpPr>
          <p:cNvPr id="52226" name="Rectangle 2"/>
          <p:cNvSpPr>
            <a:spLocks noGrp="1" noChangeArrowheads="1"/>
          </p:cNvSpPr>
          <p:nvPr>
            <p:ph type="title"/>
          </p:nvPr>
        </p:nvSpPr>
        <p:spPr>
          <a:xfrm>
            <a:off x="457200" y="0"/>
            <a:ext cx="8229600" cy="685800"/>
          </a:xfrm>
        </p:spPr>
        <p:txBody>
          <a:bodyPr/>
          <a:lstStyle/>
          <a:p>
            <a:r>
              <a:rPr lang="en-US"/>
              <a:t>Practice Pointers</a:t>
            </a:r>
          </a:p>
        </p:txBody>
      </p:sp>
      <p:sp>
        <p:nvSpPr>
          <p:cNvPr id="52227" name="Rectangle 3"/>
          <p:cNvSpPr>
            <a:spLocks noGrp="1" noChangeArrowheads="1"/>
          </p:cNvSpPr>
          <p:nvPr>
            <p:ph type="body" idx="1"/>
          </p:nvPr>
        </p:nvSpPr>
        <p:spPr>
          <a:xfrm>
            <a:off x="457200" y="685800"/>
            <a:ext cx="8229600" cy="5867400"/>
          </a:xfrm>
        </p:spPr>
        <p:txBody>
          <a:bodyPr/>
          <a:lstStyle/>
          <a:p>
            <a:pPr>
              <a:lnSpc>
                <a:spcPct val="90000"/>
              </a:lnSpc>
            </a:pPr>
            <a:r>
              <a:rPr lang="en-US"/>
              <a:t>Question of whether non-debtor is required to perform obligations prior to assumption is not free from doubt. Consult bankruptcy counsel before staking out a position on obligation to perform post-petition/pre-assumption.</a:t>
            </a:r>
          </a:p>
          <a:p>
            <a:pPr>
              <a:lnSpc>
                <a:spcPct val="90000"/>
              </a:lnSpc>
            </a:pPr>
            <a:r>
              <a:rPr lang="en-US"/>
              <a:t>Prior to an assumption or rejection, executory contract is in “limbo”: Non-debtor may have to perform at some point, but may never have to perform. Maintaining the ability to perform for an indefinite period of time can impose significant non-recoverable resource allocations costs on non-debtor. For that reason, non-debtor is generally better served if contract can be terminated (without breach or penalty) before a petition is filed.</a:t>
            </a:r>
          </a:p>
          <a:p>
            <a:pPr>
              <a:lnSpc>
                <a:spcPct val="90000"/>
              </a:lnSpc>
            </a:pPr>
            <a:r>
              <a:rPr lang="en-US"/>
              <a:t>Consider the following contract provisions:</a:t>
            </a:r>
          </a:p>
          <a:p>
            <a:pPr marL="762000" lvl="1" indent="-304800">
              <a:lnSpc>
                <a:spcPct val="90000"/>
              </a:lnSpc>
            </a:pPr>
            <a:r>
              <a:rPr lang="en-US"/>
              <a:t>Include a clear statement to the effect that non-debtor has no obligation to perform or take action to place itself in a position to perform during debtor’s default.</a:t>
            </a:r>
          </a:p>
          <a:p>
            <a:pPr marL="762000" lvl="1" indent="-304800">
              <a:lnSpc>
                <a:spcPct val="90000"/>
              </a:lnSpc>
            </a:pPr>
            <a:r>
              <a:rPr lang="en-US"/>
              <a:t>Include a clear statement to the effect that the running of any time-period or deadline for non-debtor is tolled/suspended for the entire time the debtor is in default.</a:t>
            </a:r>
          </a:p>
          <a:p>
            <a:pPr marL="762000" lvl="1" indent="-304800">
              <a:lnSpc>
                <a:spcPct val="90000"/>
              </a:lnSpc>
            </a:pPr>
            <a:r>
              <a:rPr lang="en-US"/>
              <a:t>Include a provision to the effect that no credit is due or payable to debtor while any amount due non-debtor remain unpaid.</a:t>
            </a:r>
          </a:p>
          <a:p>
            <a:pPr marL="762000" lvl="1" indent="-304800">
              <a:lnSpc>
                <a:spcPct val="90000"/>
              </a:lnSpc>
            </a:pPr>
            <a:r>
              <a:rPr lang="en-US"/>
              <a:t>Keep initial term of contract relatively short with renewal terms. If renewal is automatic (</a:t>
            </a:r>
            <a:r>
              <a:rPr lang="en-US" u="sng"/>
              <a:t>i.e.</a:t>
            </a:r>
            <a:r>
              <a:rPr lang="en-US"/>
              <a:t>, no notice from either party), condition it upon no default continuing at time of renewal (Note: 9</a:t>
            </a:r>
            <a:r>
              <a:rPr lang="en-US" baseline="30000"/>
              <a:t>th</a:t>
            </a:r>
            <a:r>
              <a:rPr lang="en-US"/>
              <a:t> Circuit case permitted renewal with default, in bankruptcy and without on assumption). If entity is truly distressed, condition renewal on client’s written consent to renewal (do not use client’s notice on non-renewal because stay may prevent such a notice).</a:t>
            </a:r>
          </a:p>
          <a:p>
            <a:pPr marL="762000" lvl="1" indent="-304800">
              <a:lnSpc>
                <a:spcPct val="90000"/>
              </a:lnSpc>
            </a:pPr>
            <a:r>
              <a:rPr lang="en-US"/>
              <a:t>For supply agreements, condition obligation to accept purchase orders on (i) no defaults and (ii) credit department approval or credit limit.</a:t>
            </a:r>
          </a:p>
          <a:p>
            <a:pPr>
              <a:lnSpc>
                <a:spcPct val="90000"/>
              </a:lnSpc>
            </a:pPr>
            <a:r>
              <a:rPr lang="en-US" sz="1400"/>
              <a:t>Do not require a notice of default be given with respect to distressed company’s performance default.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E87867C-D097-44D9-91FF-C90D4A097FAB}" type="slidenum">
              <a:rPr lang="en-US"/>
              <a:pPr/>
              <a:t>3</a:t>
            </a:fld>
            <a:endParaRPr lang="en-US"/>
          </a:p>
        </p:txBody>
      </p:sp>
      <p:sp>
        <p:nvSpPr>
          <p:cNvPr id="33794" name="Rectangle 2"/>
          <p:cNvSpPr>
            <a:spLocks noGrp="1" noChangeArrowheads="1"/>
          </p:cNvSpPr>
          <p:nvPr>
            <p:ph type="body" idx="1"/>
          </p:nvPr>
        </p:nvSpPr>
        <p:spPr>
          <a:xfrm>
            <a:off x="457200" y="609600"/>
            <a:ext cx="8229600" cy="5516563"/>
          </a:xfrm>
        </p:spPr>
        <p:txBody>
          <a:bodyPr/>
          <a:lstStyle/>
          <a:p>
            <a:r>
              <a:rPr lang="en-US" dirty="0"/>
              <a:t>This presentation is intended for the business/corporate lawyer whose business client is transacting business with a distressed entity that may at some point file for bankruptcy relief. </a:t>
            </a:r>
            <a:r>
              <a:rPr lang="en-US" dirty="0" smtClean="0"/>
              <a:t>My </a:t>
            </a:r>
            <a:r>
              <a:rPr lang="en-US" dirty="0"/>
              <a:t>focus is how to draft agreements and structure transactions in anticipation of a bankruptcy rather than the nuts and bolts of what happens in a bankruptcy case – with, of course, two notable exceptions.</a:t>
            </a:r>
          </a:p>
          <a:p>
            <a:pPr>
              <a:buFontTx/>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C88BFF5-4A7B-4D2A-A380-9A18396E61C2}" type="slidenum">
              <a:rPr lang="en-US"/>
              <a:pPr/>
              <a:t>4</a:t>
            </a:fld>
            <a:endParaRPr lang="en-US"/>
          </a:p>
        </p:txBody>
      </p:sp>
      <p:sp>
        <p:nvSpPr>
          <p:cNvPr id="15362" name="Rectangle 2"/>
          <p:cNvSpPr>
            <a:spLocks noGrp="1" noChangeArrowheads="1"/>
          </p:cNvSpPr>
          <p:nvPr>
            <p:ph type="title"/>
          </p:nvPr>
        </p:nvSpPr>
        <p:spPr>
          <a:xfrm>
            <a:off x="457200" y="228600"/>
            <a:ext cx="8229600" cy="685800"/>
          </a:xfrm>
        </p:spPr>
        <p:txBody>
          <a:bodyPr/>
          <a:lstStyle/>
          <a:p>
            <a:r>
              <a:rPr lang="en-US" sz="2800"/>
              <a:t>Overview of Types of Bankruptcy Cases</a:t>
            </a:r>
          </a:p>
        </p:txBody>
      </p:sp>
      <p:sp>
        <p:nvSpPr>
          <p:cNvPr id="15363" name="Rectangle 3"/>
          <p:cNvSpPr>
            <a:spLocks noGrp="1" noChangeArrowheads="1"/>
          </p:cNvSpPr>
          <p:nvPr>
            <p:ph type="body" idx="1"/>
          </p:nvPr>
        </p:nvSpPr>
        <p:spPr>
          <a:xfrm>
            <a:off x="457200" y="990600"/>
            <a:ext cx="8229600" cy="5135563"/>
          </a:xfrm>
        </p:spPr>
        <p:txBody>
          <a:bodyPr/>
          <a:lstStyle/>
          <a:p>
            <a:pPr>
              <a:lnSpc>
                <a:spcPct val="90000"/>
              </a:lnSpc>
            </a:pPr>
            <a:r>
              <a:rPr lang="en-US"/>
              <a:t>Chapter 11</a:t>
            </a:r>
          </a:p>
          <a:p>
            <a:pPr lvl="1">
              <a:lnSpc>
                <a:spcPct val="90000"/>
              </a:lnSpc>
            </a:pPr>
            <a:r>
              <a:rPr lang="en-US"/>
              <a:t>Debtor continues to manage assets subject to significant constraints and judicial oversight.</a:t>
            </a:r>
          </a:p>
          <a:p>
            <a:pPr>
              <a:lnSpc>
                <a:spcPct val="90000"/>
              </a:lnSpc>
            </a:pPr>
            <a:r>
              <a:rPr lang="en-US"/>
              <a:t>Chapter 7</a:t>
            </a:r>
          </a:p>
          <a:p>
            <a:pPr lvl="1">
              <a:lnSpc>
                <a:spcPct val="90000"/>
              </a:lnSpc>
            </a:pPr>
            <a:r>
              <a:rPr lang="en-US"/>
              <a:t>Trustee, not debtor, takes control of and liquidates assets.</a:t>
            </a:r>
          </a:p>
          <a:p>
            <a:pPr lvl="1">
              <a:lnSpc>
                <a:spcPct val="90000"/>
              </a:lnSpc>
            </a:pPr>
            <a:r>
              <a:rPr lang="en-US"/>
              <a:t>Trustee ordinarily does not operates business: business shuts its doors.</a:t>
            </a:r>
          </a:p>
          <a:p>
            <a:pPr>
              <a:lnSpc>
                <a:spcPct val="90000"/>
              </a:lnSpc>
            </a:pPr>
            <a:r>
              <a:rPr lang="en-US"/>
              <a:t>Chapter 13</a:t>
            </a:r>
          </a:p>
          <a:p>
            <a:pPr lvl="1">
              <a:lnSpc>
                <a:spcPct val="90000"/>
              </a:lnSpc>
            </a:pPr>
            <a:r>
              <a:rPr lang="en-US"/>
              <a:t>Available only to “individuals with regular income”: material debt limitations.</a:t>
            </a:r>
          </a:p>
          <a:p>
            <a:pPr lvl="1">
              <a:lnSpc>
                <a:spcPct val="90000"/>
              </a:lnSpc>
            </a:pPr>
            <a:r>
              <a:rPr lang="en-US"/>
              <a:t>The goal is to permit individual to retain assets and make payments to creditors out of future disposable income.</a:t>
            </a:r>
          </a:p>
          <a:p>
            <a:pPr>
              <a:lnSpc>
                <a:spcPct val="90000"/>
              </a:lnSpc>
            </a:pPr>
            <a:r>
              <a:rPr lang="en-US"/>
              <a:t>Chapter 12</a:t>
            </a:r>
          </a:p>
          <a:p>
            <a:pPr lvl="1">
              <a:lnSpc>
                <a:spcPct val="90000"/>
              </a:lnSpc>
            </a:pPr>
            <a:r>
              <a:rPr lang="en-US"/>
              <a:t>The family farmer or fisherman.</a:t>
            </a:r>
          </a:p>
          <a:p>
            <a:pPr>
              <a:lnSpc>
                <a:spcPct val="90000"/>
              </a:lnSpc>
            </a:pPr>
            <a:r>
              <a:rPr lang="en-US"/>
              <a:t>Chapter 9</a:t>
            </a:r>
          </a:p>
          <a:p>
            <a:pPr lvl="1">
              <a:lnSpc>
                <a:spcPct val="90000"/>
              </a:lnSpc>
            </a:pPr>
            <a:r>
              <a:rPr lang="en-US"/>
              <a:t>Municipalities.</a:t>
            </a:r>
          </a:p>
          <a:p>
            <a:pPr lvl="1">
              <a:lnSpc>
                <a:spcPct val="90000"/>
              </a:lnSpc>
            </a:pPr>
            <a:r>
              <a:rPr lang="en-US"/>
              <a:t>Expect to see more of these.</a:t>
            </a:r>
          </a:p>
          <a:p>
            <a:pPr lvl="1">
              <a:lnSpc>
                <a:spcPct val="90000"/>
              </a:lnSpc>
            </a:pPr>
            <a:endParaRPr lang="en-US"/>
          </a:p>
        </p:txBody>
      </p:sp>
      <p:sp>
        <p:nvSpPr>
          <p:cNvPr id="15364"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2D121CB-1C67-4FCA-8F85-663164CA4DCD}" type="slidenum">
              <a:rPr lang="en-US"/>
              <a:pPr/>
              <a:t>5</a:t>
            </a:fld>
            <a:endParaRPr lang="en-US"/>
          </a:p>
        </p:txBody>
      </p:sp>
      <p:sp>
        <p:nvSpPr>
          <p:cNvPr id="30722" name="Rectangle 2"/>
          <p:cNvSpPr>
            <a:spLocks noGrp="1" noChangeArrowheads="1"/>
          </p:cNvSpPr>
          <p:nvPr>
            <p:ph type="title"/>
          </p:nvPr>
        </p:nvSpPr>
        <p:spPr/>
        <p:txBody>
          <a:bodyPr/>
          <a:lstStyle/>
          <a:p>
            <a:r>
              <a:rPr lang="en-US" sz="2800"/>
              <a:t>Attorneys Working For A Debtor </a:t>
            </a:r>
            <a:br>
              <a:rPr lang="en-US" sz="2800"/>
            </a:br>
            <a:r>
              <a:rPr lang="en-US" sz="2800"/>
              <a:t>In Possession or Trustee</a:t>
            </a:r>
          </a:p>
        </p:txBody>
      </p:sp>
      <p:sp>
        <p:nvSpPr>
          <p:cNvPr id="30723" name="Rectangle 3"/>
          <p:cNvSpPr>
            <a:spLocks noGrp="1" noChangeArrowheads="1"/>
          </p:cNvSpPr>
          <p:nvPr>
            <p:ph type="body" idx="1"/>
          </p:nvPr>
        </p:nvSpPr>
        <p:spPr/>
        <p:txBody>
          <a:bodyPr/>
          <a:lstStyle/>
          <a:p>
            <a:pPr marL="609600" indent="-609600"/>
            <a:r>
              <a:rPr lang="en-US" dirty="0"/>
              <a:t>11 USC §327: An attorney representing a debtor in </a:t>
            </a:r>
            <a:r>
              <a:rPr lang="en-US" dirty="0" smtClean="0"/>
              <a:t>possession </a:t>
            </a:r>
            <a:r>
              <a:rPr lang="en-US" dirty="0"/>
              <a:t>must be approved by the Bankruptcy Court.</a:t>
            </a:r>
          </a:p>
          <a:p>
            <a:pPr marL="990600" lvl="1" indent="-533400"/>
            <a:r>
              <a:rPr lang="en-US" dirty="0"/>
              <a:t>Failure to have employment approved by court means attorney is not entitled to compensation.</a:t>
            </a:r>
          </a:p>
          <a:p>
            <a:pPr marL="609600" indent="-609600"/>
            <a:r>
              <a:rPr lang="en-US" dirty="0"/>
              <a:t>11 USC §327: Attorney employed for a “special purpose” does not have to be “disinterested” so long as attorney does not hold or represent any interest to the debtor or to the estate with respect to the matter on which employed.</a:t>
            </a:r>
          </a:p>
          <a:p>
            <a:pPr marL="990600" lvl="1" indent="-533400"/>
            <a:r>
              <a:rPr lang="en-US" dirty="0" smtClean="0"/>
              <a:t>“special counsel</a:t>
            </a:r>
            <a:r>
              <a:rPr lang="en-US" dirty="0"/>
              <a:t>” is not disqualified if it has a claim for unpaid fees against the debtor.</a:t>
            </a:r>
          </a:p>
          <a:p>
            <a:pPr marL="609600" indent="-609600"/>
            <a:r>
              <a:rPr lang="en-US" dirty="0"/>
              <a:t>FR BP 2014: Attorney must disclose all “connections with the debtor, creditors, any other party in interest, their representative attorneys and accountants and United States Trustee.</a:t>
            </a:r>
          </a:p>
          <a:p>
            <a:pPr marL="609600" indent="-609600"/>
            <a:r>
              <a:rPr lang="en-US" dirty="0"/>
              <a:t>11 USC §328: Any compensation arrangement other than straight hourly wage requires special approval under Section 328(a).</a:t>
            </a:r>
          </a:p>
          <a:p>
            <a:pPr marL="990600" lvl="1" indent="-533400"/>
            <a:r>
              <a:rPr lang="en-US" dirty="0"/>
              <a:t>Failure to obtain specific approval means the arrangement may not be honored.</a:t>
            </a:r>
          </a:p>
        </p:txBody>
      </p:sp>
      <p:sp>
        <p:nvSpPr>
          <p:cNvPr id="30724"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031CCF4-11C1-481B-BB0A-2282FE73ED2F}" type="slidenum">
              <a:rPr lang="en-US"/>
              <a:pPr/>
              <a:t>6</a:t>
            </a:fld>
            <a:endParaRPr lang="en-US"/>
          </a:p>
        </p:txBody>
      </p:sp>
      <p:sp>
        <p:nvSpPr>
          <p:cNvPr id="37890" name="Rectangle 2"/>
          <p:cNvSpPr>
            <a:spLocks noGrp="1" noChangeArrowheads="1"/>
          </p:cNvSpPr>
          <p:nvPr>
            <p:ph type="title"/>
          </p:nvPr>
        </p:nvSpPr>
        <p:spPr/>
        <p:txBody>
          <a:bodyPr/>
          <a:lstStyle/>
          <a:p>
            <a:r>
              <a:rPr lang="en-US" dirty="0"/>
              <a:t>Practice Pointers</a:t>
            </a:r>
          </a:p>
        </p:txBody>
      </p:sp>
      <p:sp>
        <p:nvSpPr>
          <p:cNvPr id="37891" name="Rectangle 3"/>
          <p:cNvSpPr>
            <a:spLocks noGrp="1" noChangeArrowheads="1"/>
          </p:cNvSpPr>
          <p:nvPr>
            <p:ph type="body" idx="1"/>
          </p:nvPr>
        </p:nvSpPr>
        <p:spPr/>
        <p:txBody>
          <a:bodyPr/>
          <a:lstStyle/>
          <a:p>
            <a:r>
              <a:rPr lang="en-US" dirty="0"/>
              <a:t>Require bankruptcy counsel to prepare and file your employment application and follow up to obtain approval order. Do not undertake material work before the employment application is at least filed with the bankruptcy court.</a:t>
            </a:r>
          </a:p>
          <a:p>
            <a:r>
              <a:rPr lang="en-US" dirty="0"/>
              <a:t>“</a:t>
            </a:r>
            <a:r>
              <a:rPr lang="en-US" dirty="0" err="1"/>
              <a:t>Nunc</a:t>
            </a:r>
            <a:r>
              <a:rPr lang="en-US" dirty="0"/>
              <a:t> pro </a:t>
            </a:r>
            <a:r>
              <a:rPr lang="en-US" dirty="0" err="1"/>
              <a:t>tunc</a:t>
            </a:r>
            <a:r>
              <a:rPr lang="en-US" dirty="0"/>
              <a:t>” or approval retroactive to a date before the filing of the application is difficult to obtain and all fees incurred prior to that are at risk.</a:t>
            </a:r>
          </a:p>
          <a:p>
            <a:r>
              <a:rPr lang="en-US" dirty="0"/>
              <a:t>If your compensation arrangement is anything other than hourly, confirm with bankruptcy counsel that the application is seeking authority under Section 328. If you have such an arrangement, it is advisable for </a:t>
            </a:r>
            <a:r>
              <a:rPr lang="en-US" dirty="0" smtClean="0"/>
              <a:t>you to </a:t>
            </a:r>
            <a:r>
              <a:rPr lang="en-US" dirty="0"/>
              <a:t>consult with </a:t>
            </a:r>
            <a:r>
              <a:rPr lang="en-US" dirty="0" smtClean="0"/>
              <a:t>your </a:t>
            </a:r>
            <a:r>
              <a:rPr lang="en-US" dirty="0"/>
              <a:t>own bankruptcy counsel.</a:t>
            </a:r>
          </a:p>
          <a:p>
            <a:r>
              <a:rPr lang="en-US" dirty="0"/>
              <a:t>Approval of employment is only half the battle, you need to know that there is money to pay your compensation. In most cases, debtor’s cash is encumbered and you need to confirm:</a:t>
            </a:r>
          </a:p>
          <a:p>
            <a:pPr lvl="1"/>
            <a:r>
              <a:rPr lang="en-US" dirty="0"/>
              <a:t>That the budget approved by the bankruptcy court for use of cash includes a line item for payment of your compensation.</a:t>
            </a:r>
          </a:p>
          <a:p>
            <a:pPr lvl="1"/>
            <a:r>
              <a:rPr lang="en-US" dirty="0"/>
              <a:t>That the budgeted funds are “committed”, </a:t>
            </a:r>
            <a:r>
              <a:rPr lang="en-US" u="sng" dirty="0"/>
              <a:t>i.e.</a:t>
            </a:r>
            <a:r>
              <a:rPr lang="en-US" dirty="0"/>
              <a:t>, they do not disappear if there is a default under the financing arrangements.</a:t>
            </a:r>
          </a:p>
          <a:p>
            <a:pPr lvl="1"/>
            <a:r>
              <a:rPr lang="en-US" dirty="0"/>
              <a:t>That the committed amount is adequate to pay your compensation as well as any other professionals entitled to draw on that budget line item.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16E356E-C6BF-48AA-9A56-D8B44F320423}" type="slidenum">
              <a:rPr lang="en-US"/>
              <a:pPr/>
              <a:t>7</a:t>
            </a:fld>
            <a:endParaRPr lang="en-US"/>
          </a:p>
        </p:txBody>
      </p:sp>
      <p:sp>
        <p:nvSpPr>
          <p:cNvPr id="38914" name="Rectangle 2"/>
          <p:cNvSpPr>
            <a:spLocks noGrp="1" noChangeArrowheads="1"/>
          </p:cNvSpPr>
          <p:nvPr>
            <p:ph type="title"/>
          </p:nvPr>
        </p:nvSpPr>
        <p:spPr>
          <a:xfrm>
            <a:off x="457200" y="685800"/>
            <a:ext cx="8229600" cy="685800"/>
          </a:xfrm>
        </p:spPr>
        <p:txBody>
          <a:bodyPr/>
          <a:lstStyle/>
          <a:p>
            <a:r>
              <a:rPr lang="en-US" sz="2800"/>
              <a:t>Clients Transacting Business With A Debtor In Possession Or Trustee</a:t>
            </a:r>
          </a:p>
        </p:txBody>
      </p:sp>
      <p:sp>
        <p:nvSpPr>
          <p:cNvPr id="38915" name="Rectangle 3"/>
          <p:cNvSpPr>
            <a:spLocks noGrp="1" noChangeArrowheads="1"/>
          </p:cNvSpPr>
          <p:nvPr>
            <p:ph type="body" idx="1"/>
          </p:nvPr>
        </p:nvSpPr>
        <p:spPr>
          <a:xfrm>
            <a:off x="457200" y="1447800"/>
            <a:ext cx="8229600" cy="4678363"/>
          </a:xfrm>
        </p:spPr>
        <p:txBody>
          <a:bodyPr/>
          <a:lstStyle/>
          <a:p>
            <a:r>
              <a:rPr lang="en-US"/>
              <a:t>11USC §363(a): Trustee/DIP can enter into transactions “in the ordinary course of business” without notice or hearing or court approval.</a:t>
            </a:r>
          </a:p>
          <a:p>
            <a:r>
              <a:rPr lang="en-US"/>
              <a:t>11 USC §363(b): A transaction outside of ordinary course of business requires notice and a hearing.</a:t>
            </a:r>
          </a:p>
          <a:p>
            <a:pPr lvl="1"/>
            <a:r>
              <a:rPr lang="en-US"/>
              <a:t>Recommended to have bankruptcy court order.</a:t>
            </a:r>
          </a:p>
          <a:p>
            <a:r>
              <a:rPr lang="en-US"/>
              <a:t>11 USC §363(c): Trustee/DIP cannot use “cash collateral” without either </a:t>
            </a:r>
            <a:br>
              <a:rPr lang="en-US"/>
            </a:br>
            <a:r>
              <a:rPr lang="en-US"/>
              <a:t>(i) consent of entities with interests in the cash collateral or (ii) court authorization.</a:t>
            </a:r>
          </a:p>
          <a:p>
            <a:r>
              <a:rPr lang="en-US"/>
              <a:t>11 USC §549(c): The trustee can avoid a post-petition transfer of property of the estate that is not authorized under the Bankruptcy Code or by the Bankruptcy Court.</a:t>
            </a:r>
          </a:p>
          <a:p>
            <a:pPr lvl="1"/>
            <a:r>
              <a:rPr lang="en-US"/>
              <a:t>Trustee can avoid payments that are outside of cash collateral authorization or transaction outside of ordinary course of business that is not noticed with opportunity for hearing.</a:t>
            </a:r>
          </a:p>
        </p:txBody>
      </p:sp>
      <p:sp>
        <p:nvSpPr>
          <p:cNvPr id="38916"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817BEE-6718-438F-AD91-1D26490D2A0E}" type="slidenum">
              <a:rPr lang="en-US"/>
              <a:pPr/>
              <a:t>8</a:t>
            </a:fld>
            <a:endParaRPr lang="en-US"/>
          </a:p>
        </p:txBody>
      </p:sp>
      <p:sp>
        <p:nvSpPr>
          <p:cNvPr id="39938" name="Rectangle 2"/>
          <p:cNvSpPr>
            <a:spLocks noGrp="1" noChangeArrowheads="1"/>
          </p:cNvSpPr>
          <p:nvPr>
            <p:ph type="title"/>
          </p:nvPr>
        </p:nvSpPr>
        <p:spPr/>
        <p:txBody>
          <a:bodyPr/>
          <a:lstStyle/>
          <a:p>
            <a:r>
              <a:rPr lang="en-US"/>
              <a:t>Practice Pointers</a:t>
            </a:r>
          </a:p>
        </p:txBody>
      </p:sp>
      <p:sp>
        <p:nvSpPr>
          <p:cNvPr id="39939" name="Rectangle 3"/>
          <p:cNvSpPr>
            <a:spLocks noGrp="1" noChangeArrowheads="1"/>
          </p:cNvSpPr>
          <p:nvPr>
            <p:ph type="body" idx="1"/>
          </p:nvPr>
        </p:nvSpPr>
        <p:spPr/>
        <p:txBody>
          <a:bodyPr/>
          <a:lstStyle/>
          <a:p>
            <a:pPr marL="533400" indent="-533400">
              <a:buFontTx/>
              <a:buAutoNum type="arabicPeriod"/>
            </a:pPr>
            <a:r>
              <a:rPr lang="en-US"/>
              <a:t>Be very conservative in concluding that transaction is “in the ordinary course of business": it is your client, not the DIP/trustee, that bears all the risk that a transaction is not in the ordinary course of business. If it is not in the ordinary course and is not authorized, DIP gets all the benefit but your client does not get paid. If there is any doubt, require court order authorizing transaction. Even if fairly certain, request that DIP’s bankruptcy counsel confirm in writing that transaction is “in the ordinary course of business” and no notice and hearing is required.</a:t>
            </a:r>
          </a:p>
          <a:p>
            <a:pPr marL="533400" indent="-533400">
              <a:buFontTx/>
              <a:buAutoNum type="arabicPeriod"/>
            </a:pPr>
            <a:r>
              <a:rPr lang="en-US"/>
              <a:t>Separate from the question of whether transaction requires court authorization, confirm that DIP has funds to pay and is authorized to use those funds. Determine:</a:t>
            </a:r>
          </a:p>
          <a:p>
            <a:pPr marL="914400" lvl="1" indent="-457200">
              <a:buFont typeface="Arial" charset="0"/>
              <a:buChar char="−"/>
            </a:pPr>
            <a:r>
              <a:rPr lang="en-US"/>
              <a:t>Whether the funds are cash collateral.</a:t>
            </a:r>
          </a:p>
          <a:p>
            <a:pPr marL="914400" lvl="1" indent="-457200">
              <a:buFont typeface="Arial" charset="0"/>
              <a:buChar char="−"/>
            </a:pPr>
            <a:r>
              <a:rPr lang="en-US"/>
              <a:t>If they are cash collateral, that DIP is authorized to use funds for the transaction.</a:t>
            </a:r>
          </a:p>
          <a:p>
            <a:pPr marL="914400" lvl="1" indent="-457200">
              <a:buFont typeface="Arial" charset="0"/>
              <a:buChar char="−"/>
            </a:pPr>
            <a:r>
              <a:rPr lang="en-US"/>
              <a:t>Request that DIP’s bankruptcy counsel confirms in writing that DIP is authorized to use funds to pay your client.</a:t>
            </a:r>
          </a:p>
          <a:p>
            <a:pPr marL="914400" lvl="1" indent="-457200">
              <a:buFont typeface="Arial" charset="0"/>
              <a:buChar char="−"/>
            </a:pPr>
            <a:r>
              <a:rPr lang="en-US"/>
              <a:t>Remember, if either the transaction or use of cash collateral are not authorized, the payment to your client can be clawed back when case converts to a Chapter 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71F2F3D-5960-4997-8555-DBC489CA28FB}" type="slidenum">
              <a:rPr lang="en-US"/>
              <a:pPr/>
              <a:t>9</a:t>
            </a:fld>
            <a:endParaRPr lang="en-US"/>
          </a:p>
        </p:txBody>
      </p:sp>
      <p:sp>
        <p:nvSpPr>
          <p:cNvPr id="18434" name="Rectangle 2"/>
          <p:cNvSpPr>
            <a:spLocks noGrp="1" noChangeArrowheads="1"/>
          </p:cNvSpPr>
          <p:nvPr>
            <p:ph type="title"/>
          </p:nvPr>
        </p:nvSpPr>
        <p:spPr>
          <a:xfrm>
            <a:off x="457200" y="228600"/>
            <a:ext cx="8229600" cy="685800"/>
          </a:xfrm>
        </p:spPr>
        <p:txBody>
          <a:bodyPr/>
          <a:lstStyle/>
          <a:p>
            <a:r>
              <a:rPr lang="en-US"/>
              <a:t>The Automatic Stay</a:t>
            </a:r>
          </a:p>
        </p:txBody>
      </p:sp>
      <p:sp>
        <p:nvSpPr>
          <p:cNvPr id="18435" name="Rectangle 3"/>
          <p:cNvSpPr>
            <a:spLocks noGrp="1" noChangeArrowheads="1"/>
          </p:cNvSpPr>
          <p:nvPr>
            <p:ph type="body" idx="1"/>
          </p:nvPr>
        </p:nvSpPr>
        <p:spPr>
          <a:xfrm>
            <a:off x="457200" y="990600"/>
            <a:ext cx="8229600" cy="5135563"/>
          </a:xfrm>
        </p:spPr>
        <p:txBody>
          <a:bodyPr/>
          <a:lstStyle/>
          <a:p>
            <a:r>
              <a:rPr lang="en-US"/>
              <a:t>11 USC §362: The filing of a voluntary or involuntary bankruptcy petition operates as a stay applicable to </a:t>
            </a:r>
            <a:r>
              <a:rPr lang="en-US" u="sng"/>
              <a:t>all entities</a:t>
            </a:r>
            <a:r>
              <a:rPr lang="en-US"/>
              <a:t> of:</a:t>
            </a:r>
          </a:p>
          <a:p>
            <a:pPr lvl="1"/>
            <a:r>
              <a:rPr lang="en-US"/>
              <a:t>Commencement or continuation of any action or proceeding </a:t>
            </a:r>
            <a:r>
              <a:rPr lang="en-US" u="sng"/>
              <a:t>against the debtor</a:t>
            </a:r>
            <a:r>
              <a:rPr lang="en-US"/>
              <a:t> that was or could have been commenced before the bankruptcy petition based on a pre-petition claim against debtor.</a:t>
            </a:r>
          </a:p>
          <a:p>
            <a:pPr lvl="2"/>
            <a:r>
              <a:rPr lang="en-US" sz="1300"/>
              <a:t>[Note: applies only to pre-petition claims, not post-petition claims.]</a:t>
            </a:r>
          </a:p>
          <a:p>
            <a:pPr lvl="1"/>
            <a:r>
              <a:rPr lang="en-US"/>
              <a:t>Enforcement of a judgment against the debtor or property of the estate of a pre-petition judgment.</a:t>
            </a:r>
          </a:p>
          <a:p>
            <a:pPr lvl="1"/>
            <a:r>
              <a:rPr lang="en-US"/>
              <a:t>Any act to obtain possession of property of the estate or property from the estate or exercise control over property of the estate.</a:t>
            </a:r>
          </a:p>
          <a:p>
            <a:pPr lvl="2"/>
            <a:r>
              <a:rPr lang="en-US"/>
              <a:t>[Not limited to recovery on pre-petition claims.]</a:t>
            </a:r>
          </a:p>
          <a:p>
            <a:pPr lvl="1"/>
            <a:r>
              <a:rPr lang="en-US"/>
              <a:t>Any act to create, perfect or enforce any lien against property of the estate.</a:t>
            </a:r>
          </a:p>
          <a:p>
            <a:pPr lvl="2"/>
            <a:r>
              <a:rPr lang="en-US"/>
              <a:t>[Not limited to recovery on pre-petition claims.]</a:t>
            </a:r>
          </a:p>
          <a:p>
            <a:pPr lvl="1"/>
            <a:r>
              <a:rPr lang="en-US"/>
              <a:t>Any act to collect, assess, or recover on a pre-petition claim.</a:t>
            </a:r>
          </a:p>
          <a:p>
            <a:pPr lvl="1"/>
            <a:r>
              <a:rPr lang="en-US"/>
              <a:t>The setoff of a pre-petition amount due the debtor against a claim against the debtor.</a:t>
            </a:r>
          </a:p>
          <a:p>
            <a:pPr lvl="2"/>
            <a:endParaRPr lang="en-US" sz="1300"/>
          </a:p>
        </p:txBody>
      </p:sp>
      <p:sp>
        <p:nvSpPr>
          <p:cNvPr id="18436" name="Text Box 4"/>
          <p:cNvSpPr txBox="1">
            <a:spLocks noChangeArrowheads="1"/>
          </p:cNvSpPr>
          <p:nvPr/>
        </p:nvSpPr>
        <p:spPr bwMode="auto">
          <a:xfrm>
            <a:off x="152400" y="152400"/>
            <a:ext cx="914400" cy="519113"/>
          </a:xfrm>
          <a:prstGeom prst="rect">
            <a:avLst/>
          </a:prstGeom>
          <a:noFill/>
          <a:ln w="9525">
            <a:noFill/>
            <a:miter lim="800000"/>
            <a:headEnd/>
            <a:tailEnd/>
          </a:ln>
          <a:effectLst/>
        </p:spPr>
        <p:txBody>
          <a:bodyPr>
            <a:spAutoFit/>
          </a:bodyPr>
          <a:lstStyle/>
          <a:p>
            <a:pPr algn="ctr">
              <a:spcBef>
                <a:spcPct val="50000"/>
              </a:spcBef>
            </a:pPr>
            <a:r>
              <a:rPr lang="en-US" sz="2800" b="1"/>
              <a:t>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3500</Words>
  <Application>Microsoft Office PowerPoint</Application>
  <PresentationFormat>On-screen Show (4:3)</PresentationFormat>
  <Paragraphs>228</Paragraphs>
  <Slides>25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Default Design</vt:lpstr>
      <vt:lpstr>Santa Clara County Bar Association   “What Every Business Lawyer Needs To Know About Bankruptcy” or “What the Frog Needs to Know About the Scorpion at the Riverbank”</vt:lpstr>
      <vt:lpstr>Slide 2</vt:lpstr>
      <vt:lpstr>Slide 3</vt:lpstr>
      <vt:lpstr>Overview of Types of Bankruptcy Cases</vt:lpstr>
      <vt:lpstr>Attorneys Working For A Debtor  In Possession or Trustee</vt:lpstr>
      <vt:lpstr>Practice Pointers</vt:lpstr>
      <vt:lpstr>Clients Transacting Business With A Debtor In Possession Or Trustee</vt:lpstr>
      <vt:lpstr>Practice Pointers</vt:lpstr>
      <vt:lpstr>The Automatic Stay</vt:lpstr>
      <vt:lpstr>The Automatic Stay (Continued)</vt:lpstr>
      <vt:lpstr>The Automatic Stay (Continued)</vt:lpstr>
      <vt:lpstr>Practice Pointers</vt:lpstr>
      <vt:lpstr>Ipso Facto Clauses</vt:lpstr>
      <vt:lpstr>Practice Pointers</vt:lpstr>
      <vt:lpstr>Preferences</vt:lpstr>
      <vt:lpstr>Potential Preferences Scenarios</vt:lpstr>
      <vt:lpstr>Potential Preference Scenarios</vt:lpstr>
      <vt:lpstr>Potential Preference Scenarios</vt:lpstr>
      <vt:lpstr>Fraudulent Transfers</vt:lpstr>
      <vt:lpstr>Potential Fraudulent Transfer Scenarios</vt:lpstr>
      <vt:lpstr>Potential Fraudulent Transfer Scenarios</vt:lpstr>
      <vt:lpstr>Potential Fraudulent Transfer Scenarios</vt:lpstr>
      <vt:lpstr>Executory Contracts</vt:lpstr>
      <vt:lpstr>Executory Contracts</vt:lpstr>
      <vt:lpstr>Practice Pointers</vt:lpstr>
    </vt:vector>
  </TitlesOfParts>
  <Company>RE BROKER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Clara County Bar Association “What Every Business Lawyer Needs To Know About Bankruptcy” </dc:title>
  <dc:creator>ATrapani</dc:creator>
  <cp:lastModifiedBy>vectisuser</cp:lastModifiedBy>
  <cp:revision>160</cp:revision>
  <dcterms:created xsi:type="dcterms:W3CDTF">2010-05-04T06:19:01Z</dcterms:created>
  <dcterms:modified xsi:type="dcterms:W3CDTF">2010-05-11T17:19:17Z</dcterms:modified>
</cp:coreProperties>
</file>